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7" r:id="rId3"/>
    <p:sldId id="278" r:id="rId4"/>
    <p:sldId id="264" r:id="rId5"/>
    <p:sldId id="266" r:id="rId6"/>
    <p:sldId id="265" r:id="rId7"/>
    <p:sldId id="279" r:id="rId8"/>
    <p:sldId id="269" r:id="rId9"/>
    <p:sldId id="258" r:id="rId10"/>
    <p:sldId id="268" r:id="rId11"/>
    <p:sldId id="281" r:id="rId12"/>
    <p:sldId id="267" r:id="rId13"/>
    <p:sldId id="270" r:id="rId14"/>
    <p:sldId id="271" r:id="rId15"/>
    <p:sldId id="273" r:id="rId16"/>
    <p:sldId id="272" r:id="rId17"/>
    <p:sldId id="274" r:id="rId18"/>
    <p:sldId id="275" r:id="rId19"/>
    <p:sldId id="276" r:id="rId20"/>
    <p:sldId id="261"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44">
          <p15:clr>
            <a:srgbClr val="A4A3A4"/>
          </p15:clr>
        </p15:guide>
        <p15:guide id="2" orient="horz" pos="1141">
          <p15:clr>
            <a:srgbClr val="A4A3A4"/>
          </p15:clr>
        </p15:guide>
        <p15:guide id="3" pos="251">
          <p15:clr>
            <a:srgbClr val="A4A3A4"/>
          </p15:clr>
        </p15:guide>
        <p15:guide id="4" pos="55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1" autoAdjust="0"/>
    <p:restoredTop sz="89198" autoAdjust="0"/>
  </p:normalViewPr>
  <p:slideViewPr>
    <p:cSldViewPr snapToGrid="0" snapToObjects="1">
      <p:cViewPr varScale="1">
        <p:scale>
          <a:sx n="116" d="100"/>
          <a:sy n="116" d="100"/>
        </p:scale>
        <p:origin x="1356" y="114"/>
      </p:cViewPr>
      <p:guideLst>
        <p:guide orient="horz" pos="1044"/>
        <p:guide orient="horz" pos="1141"/>
        <p:guide pos="251"/>
        <p:guide pos="551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9EA2E7-C705-4415-8C59-7C6EA7F339D3}"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0DEECCC9-5223-43FE-BFFE-A69C0E802D0B}">
      <dgm:prSet phldrT="[Text]"/>
      <dgm:spPr/>
      <dgm:t>
        <a:bodyPr/>
        <a:lstStyle/>
        <a:p>
          <a:r>
            <a:rPr lang="en-US" dirty="0"/>
            <a:t>When</a:t>
          </a:r>
        </a:p>
      </dgm:t>
    </dgm:pt>
    <dgm:pt modelId="{8F45502C-F54E-4CC7-B7ED-C4AA1BA9707D}" type="parTrans" cxnId="{1434062B-D89C-4B48-945F-4FAF0EA4E9D1}">
      <dgm:prSet/>
      <dgm:spPr/>
      <dgm:t>
        <a:bodyPr/>
        <a:lstStyle/>
        <a:p>
          <a:endParaRPr lang="en-US"/>
        </a:p>
      </dgm:t>
    </dgm:pt>
    <dgm:pt modelId="{90367789-5DB3-4B96-9779-B7FA7FBD5563}" type="sibTrans" cxnId="{1434062B-D89C-4B48-945F-4FAF0EA4E9D1}">
      <dgm:prSet/>
      <dgm:spPr/>
      <dgm:t>
        <a:bodyPr/>
        <a:lstStyle/>
        <a:p>
          <a:endParaRPr lang="en-US"/>
        </a:p>
      </dgm:t>
    </dgm:pt>
    <dgm:pt modelId="{0C45A2FA-C860-4576-9282-9682F22A00D1}">
      <dgm:prSet phldrT="[Text]"/>
      <dgm:spPr/>
      <dgm:t>
        <a:bodyPr/>
        <a:lstStyle/>
        <a:p>
          <a:r>
            <a:rPr lang="en-US" dirty="0"/>
            <a:t>Who</a:t>
          </a:r>
        </a:p>
      </dgm:t>
    </dgm:pt>
    <dgm:pt modelId="{90D3702A-D7B4-4109-AC47-DFCD59D7BCF6}" type="parTrans" cxnId="{829374DC-0371-429B-A636-A35ED375A677}">
      <dgm:prSet/>
      <dgm:spPr/>
      <dgm:t>
        <a:bodyPr/>
        <a:lstStyle/>
        <a:p>
          <a:endParaRPr lang="en-US"/>
        </a:p>
      </dgm:t>
    </dgm:pt>
    <dgm:pt modelId="{C575D604-92A0-4CE2-A1AB-98D765DD02D3}" type="sibTrans" cxnId="{829374DC-0371-429B-A636-A35ED375A677}">
      <dgm:prSet/>
      <dgm:spPr/>
      <dgm:t>
        <a:bodyPr/>
        <a:lstStyle/>
        <a:p>
          <a:endParaRPr lang="en-US"/>
        </a:p>
      </dgm:t>
    </dgm:pt>
    <dgm:pt modelId="{E0BEE7C3-3ACD-46A2-8259-01B842EF703D}">
      <dgm:prSet phldrT="[Text]"/>
      <dgm:spPr/>
      <dgm:t>
        <a:bodyPr/>
        <a:lstStyle/>
        <a:p>
          <a:r>
            <a:rPr lang="en-US" dirty="0"/>
            <a:t>Why</a:t>
          </a:r>
        </a:p>
      </dgm:t>
    </dgm:pt>
    <dgm:pt modelId="{EDCB7F16-EBC6-49C9-91C6-1885394C1D81}" type="parTrans" cxnId="{B809B70F-21AA-48E6-9FAF-DBD9A7650117}">
      <dgm:prSet/>
      <dgm:spPr/>
      <dgm:t>
        <a:bodyPr/>
        <a:lstStyle/>
        <a:p>
          <a:endParaRPr lang="en-US"/>
        </a:p>
      </dgm:t>
    </dgm:pt>
    <dgm:pt modelId="{E85B4249-18D3-4E9A-B0D6-D4AA1907596C}" type="sibTrans" cxnId="{B809B70F-21AA-48E6-9FAF-DBD9A7650117}">
      <dgm:prSet/>
      <dgm:spPr/>
      <dgm:t>
        <a:bodyPr/>
        <a:lstStyle/>
        <a:p>
          <a:endParaRPr lang="en-US"/>
        </a:p>
      </dgm:t>
    </dgm:pt>
    <dgm:pt modelId="{0A800395-FAC7-4AEA-9559-CC3A24E09C81}">
      <dgm:prSet phldrT="[Text]"/>
      <dgm:spPr/>
      <dgm:t>
        <a:bodyPr/>
        <a:lstStyle/>
        <a:p>
          <a:r>
            <a:rPr lang="en-US" dirty="0"/>
            <a:t>How</a:t>
          </a:r>
        </a:p>
      </dgm:t>
    </dgm:pt>
    <dgm:pt modelId="{92EEA7AD-8F66-4157-B699-78C54360F924}" type="parTrans" cxnId="{BEED564F-AA24-4270-93B2-AC06689B43C4}">
      <dgm:prSet/>
      <dgm:spPr/>
      <dgm:t>
        <a:bodyPr/>
        <a:lstStyle/>
        <a:p>
          <a:endParaRPr lang="en-US"/>
        </a:p>
      </dgm:t>
    </dgm:pt>
    <dgm:pt modelId="{80305970-2A5D-4A9D-AF3C-7E1477165C71}" type="sibTrans" cxnId="{BEED564F-AA24-4270-93B2-AC06689B43C4}">
      <dgm:prSet/>
      <dgm:spPr/>
      <dgm:t>
        <a:bodyPr/>
        <a:lstStyle/>
        <a:p>
          <a:endParaRPr lang="en-US"/>
        </a:p>
      </dgm:t>
    </dgm:pt>
    <dgm:pt modelId="{139CCD98-BC80-42C0-A98C-9F79CEDE9CC4}">
      <dgm:prSet phldrT="[Text]"/>
      <dgm:spPr/>
      <dgm:t>
        <a:bodyPr/>
        <a:lstStyle/>
        <a:p>
          <a:r>
            <a:rPr lang="en-US" dirty="0"/>
            <a:t>What</a:t>
          </a:r>
        </a:p>
      </dgm:t>
    </dgm:pt>
    <dgm:pt modelId="{E4547C43-9DC5-4B38-A1C7-4CC7D30DE741}" type="parTrans" cxnId="{73B216B1-2FA9-498D-B26A-E58220AB50B6}">
      <dgm:prSet/>
      <dgm:spPr/>
      <dgm:t>
        <a:bodyPr/>
        <a:lstStyle/>
        <a:p>
          <a:endParaRPr lang="en-US"/>
        </a:p>
      </dgm:t>
    </dgm:pt>
    <dgm:pt modelId="{46B900AA-65F5-4CAC-A752-ACF4A4586A37}" type="sibTrans" cxnId="{73B216B1-2FA9-498D-B26A-E58220AB50B6}">
      <dgm:prSet/>
      <dgm:spPr/>
      <dgm:t>
        <a:bodyPr/>
        <a:lstStyle/>
        <a:p>
          <a:endParaRPr lang="en-US"/>
        </a:p>
      </dgm:t>
    </dgm:pt>
    <dgm:pt modelId="{C99A4834-F7EC-49A0-B565-F89E6CD75C20}">
      <dgm:prSet phldrT="[Text]"/>
      <dgm:spPr/>
      <dgm:t>
        <a:bodyPr/>
        <a:lstStyle/>
        <a:p>
          <a:r>
            <a:rPr lang="en-US" dirty="0"/>
            <a:t>Where</a:t>
          </a:r>
        </a:p>
      </dgm:t>
    </dgm:pt>
    <dgm:pt modelId="{ABB0D9E4-05E3-487B-99F1-89DE00F5A7C3}" type="parTrans" cxnId="{F955C0B0-F889-4415-BA1C-1B9E73B48A5E}">
      <dgm:prSet/>
      <dgm:spPr/>
      <dgm:t>
        <a:bodyPr/>
        <a:lstStyle/>
        <a:p>
          <a:endParaRPr lang="en-US"/>
        </a:p>
      </dgm:t>
    </dgm:pt>
    <dgm:pt modelId="{A93B9CD6-AC58-4B93-8F94-355EC1F71114}" type="sibTrans" cxnId="{F955C0B0-F889-4415-BA1C-1B9E73B48A5E}">
      <dgm:prSet/>
      <dgm:spPr/>
      <dgm:t>
        <a:bodyPr/>
        <a:lstStyle/>
        <a:p>
          <a:endParaRPr lang="en-US"/>
        </a:p>
      </dgm:t>
    </dgm:pt>
    <dgm:pt modelId="{91455F2B-2C10-4EEA-8663-6CC0D05E27CD}" type="pres">
      <dgm:prSet presAssocID="{0C9EA2E7-C705-4415-8C59-7C6EA7F339D3}" presName="Name0" presStyleCnt="0">
        <dgm:presLayoutVars>
          <dgm:chMax/>
          <dgm:chPref/>
          <dgm:dir/>
          <dgm:animLvl val="lvl"/>
        </dgm:presLayoutVars>
      </dgm:prSet>
      <dgm:spPr/>
    </dgm:pt>
    <dgm:pt modelId="{B8001D2C-BD45-4199-8F43-0DBF9A74792E}" type="pres">
      <dgm:prSet presAssocID="{0DEECCC9-5223-43FE-BFFE-A69C0E802D0B}" presName="composite" presStyleCnt="0"/>
      <dgm:spPr/>
    </dgm:pt>
    <dgm:pt modelId="{8D2B34F0-4BE3-43E6-A930-1CC6E8EFF46C}" type="pres">
      <dgm:prSet presAssocID="{0DEECCC9-5223-43FE-BFFE-A69C0E802D0B}" presName="Parent1" presStyleLbl="node1" presStyleIdx="0" presStyleCnt="12">
        <dgm:presLayoutVars>
          <dgm:chMax val="1"/>
          <dgm:chPref val="1"/>
          <dgm:bulletEnabled val="1"/>
        </dgm:presLayoutVars>
      </dgm:prSet>
      <dgm:spPr/>
    </dgm:pt>
    <dgm:pt modelId="{A677BBDA-7AEB-4421-82FE-FF19D9D19380}" type="pres">
      <dgm:prSet presAssocID="{0DEECCC9-5223-43FE-BFFE-A69C0E802D0B}" presName="Childtext1" presStyleLbl="revTx" presStyleIdx="0" presStyleCnt="6">
        <dgm:presLayoutVars>
          <dgm:chMax val="0"/>
          <dgm:chPref val="0"/>
          <dgm:bulletEnabled val="1"/>
        </dgm:presLayoutVars>
      </dgm:prSet>
      <dgm:spPr/>
    </dgm:pt>
    <dgm:pt modelId="{1FFF31AA-9928-4F5A-9FEC-7605FB6CBD13}" type="pres">
      <dgm:prSet presAssocID="{0DEECCC9-5223-43FE-BFFE-A69C0E802D0B}" presName="BalanceSpacing" presStyleCnt="0"/>
      <dgm:spPr/>
    </dgm:pt>
    <dgm:pt modelId="{7555616D-4652-4C03-A691-49267553741C}" type="pres">
      <dgm:prSet presAssocID="{0DEECCC9-5223-43FE-BFFE-A69C0E802D0B}" presName="BalanceSpacing1" presStyleCnt="0"/>
      <dgm:spPr/>
    </dgm:pt>
    <dgm:pt modelId="{8215B14F-EB72-4C1C-B6C4-4A6DC946445F}" type="pres">
      <dgm:prSet presAssocID="{90367789-5DB3-4B96-9779-B7FA7FBD5563}" presName="Accent1Text" presStyleLbl="node1" presStyleIdx="1" presStyleCnt="12"/>
      <dgm:spPr/>
    </dgm:pt>
    <dgm:pt modelId="{BB743272-7184-4B35-8A87-B7D17669F5D4}" type="pres">
      <dgm:prSet presAssocID="{90367789-5DB3-4B96-9779-B7FA7FBD5563}" presName="spaceBetweenRectangles" presStyleCnt="0"/>
      <dgm:spPr/>
    </dgm:pt>
    <dgm:pt modelId="{3985E5CB-8D84-4799-AD30-B6D25E5174DA}" type="pres">
      <dgm:prSet presAssocID="{0C45A2FA-C860-4576-9282-9682F22A00D1}" presName="composite" presStyleCnt="0"/>
      <dgm:spPr/>
    </dgm:pt>
    <dgm:pt modelId="{21F0E01A-3F1E-4366-A6F9-B6D57CCDFA9A}" type="pres">
      <dgm:prSet presAssocID="{0C45A2FA-C860-4576-9282-9682F22A00D1}" presName="Parent1" presStyleLbl="node1" presStyleIdx="2" presStyleCnt="12">
        <dgm:presLayoutVars>
          <dgm:chMax val="1"/>
          <dgm:chPref val="1"/>
          <dgm:bulletEnabled val="1"/>
        </dgm:presLayoutVars>
      </dgm:prSet>
      <dgm:spPr/>
    </dgm:pt>
    <dgm:pt modelId="{8CB88F3C-ACCA-4779-99AA-7293BBD22D51}" type="pres">
      <dgm:prSet presAssocID="{0C45A2FA-C860-4576-9282-9682F22A00D1}" presName="Childtext1" presStyleLbl="revTx" presStyleIdx="1" presStyleCnt="6">
        <dgm:presLayoutVars>
          <dgm:chMax val="0"/>
          <dgm:chPref val="0"/>
          <dgm:bulletEnabled val="1"/>
        </dgm:presLayoutVars>
      </dgm:prSet>
      <dgm:spPr/>
    </dgm:pt>
    <dgm:pt modelId="{98F0D51D-E842-4763-BF19-79E17B275796}" type="pres">
      <dgm:prSet presAssocID="{0C45A2FA-C860-4576-9282-9682F22A00D1}" presName="BalanceSpacing" presStyleCnt="0"/>
      <dgm:spPr/>
    </dgm:pt>
    <dgm:pt modelId="{3A093F86-84FF-48DD-B572-67B861185447}" type="pres">
      <dgm:prSet presAssocID="{0C45A2FA-C860-4576-9282-9682F22A00D1}" presName="BalanceSpacing1" presStyleCnt="0"/>
      <dgm:spPr/>
    </dgm:pt>
    <dgm:pt modelId="{8B0321B6-202B-4093-A6CB-8577763F4AE7}" type="pres">
      <dgm:prSet presAssocID="{C575D604-92A0-4CE2-A1AB-98D765DD02D3}" presName="Accent1Text" presStyleLbl="node1" presStyleIdx="3" presStyleCnt="12"/>
      <dgm:spPr/>
    </dgm:pt>
    <dgm:pt modelId="{33746EC7-44DB-463C-ADFE-8F2C5F6BDB1E}" type="pres">
      <dgm:prSet presAssocID="{C575D604-92A0-4CE2-A1AB-98D765DD02D3}" presName="spaceBetweenRectangles" presStyleCnt="0"/>
      <dgm:spPr/>
    </dgm:pt>
    <dgm:pt modelId="{C0FA95A7-97C3-40A4-B360-D320155C1AA4}" type="pres">
      <dgm:prSet presAssocID="{139CCD98-BC80-42C0-A98C-9F79CEDE9CC4}" presName="composite" presStyleCnt="0"/>
      <dgm:spPr/>
    </dgm:pt>
    <dgm:pt modelId="{A40F594E-E3B2-4FE8-9C53-3361F814AE06}" type="pres">
      <dgm:prSet presAssocID="{139CCD98-BC80-42C0-A98C-9F79CEDE9CC4}" presName="Parent1" presStyleLbl="node1" presStyleIdx="4" presStyleCnt="12">
        <dgm:presLayoutVars>
          <dgm:chMax val="1"/>
          <dgm:chPref val="1"/>
          <dgm:bulletEnabled val="1"/>
        </dgm:presLayoutVars>
      </dgm:prSet>
      <dgm:spPr/>
    </dgm:pt>
    <dgm:pt modelId="{874B1A75-278A-45C8-A554-8C7F1A47742E}" type="pres">
      <dgm:prSet presAssocID="{139CCD98-BC80-42C0-A98C-9F79CEDE9CC4}" presName="Childtext1" presStyleLbl="revTx" presStyleIdx="2" presStyleCnt="6">
        <dgm:presLayoutVars>
          <dgm:chMax val="0"/>
          <dgm:chPref val="0"/>
          <dgm:bulletEnabled val="1"/>
        </dgm:presLayoutVars>
      </dgm:prSet>
      <dgm:spPr/>
    </dgm:pt>
    <dgm:pt modelId="{1D294A0E-0FA5-45CA-9FA9-F5B9E37DC2B3}" type="pres">
      <dgm:prSet presAssocID="{139CCD98-BC80-42C0-A98C-9F79CEDE9CC4}" presName="BalanceSpacing" presStyleCnt="0"/>
      <dgm:spPr/>
    </dgm:pt>
    <dgm:pt modelId="{B976878B-AA30-4BFC-9DA2-03504D51DF38}" type="pres">
      <dgm:prSet presAssocID="{139CCD98-BC80-42C0-A98C-9F79CEDE9CC4}" presName="BalanceSpacing1" presStyleCnt="0"/>
      <dgm:spPr/>
    </dgm:pt>
    <dgm:pt modelId="{AD22B417-64D6-4151-A34E-D1308FA0C9B6}" type="pres">
      <dgm:prSet presAssocID="{46B900AA-65F5-4CAC-A752-ACF4A4586A37}" presName="Accent1Text" presStyleLbl="node1" presStyleIdx="5" presStyleCnt="12"/>
      <dgm:spPr/>
    </dgm:pt>
    <dgm:pt modelId="{65D5BCBA-C403-4545-8355-C88A5BF2B433}" type="pres">
      <dgm:prSet presAssocID="{46B900AA-65F5-4CAC-A752-ACF4A4586A37}" presName="spaceBetweenRectangles" presStyleCnt="0"/>
      <dgm:spPr/>
    </dgm:pt>
    <dgm:pt modelId="{F217877C-F228-43F0-973E-BD2C624B1458}" type="pres">
      <dgm:prSet presAssocID="{C99A4834-F7EC-49A0-B565-F89E6CD75C20}" presName="composite" presStyleCnt="0"/>
      <dgm:spPr/>
    </dgm:pt>
    <dgm:pt modelId="{A90C83A2-3C7A-4842-AEA8-C638024122A7}" type="pres">
      <dgm:prSet presAssocID="{C99A4834-F7EC-49A0-B565-F89E6CD75C20}" presName="Parent1" presStyleLbl="node1" presStyleIdx="6" presStyleCnt="12">
        <dgm:presLayoutVars>
          <dgm:chMax val="1"/>
          <dgm:chPref val="1"/>
          <dgm:bulletEnabled val="1"/>
        </dgm:presLayoutVars>
      </dgm:prSet>
      <dgm:spPr/>
    </dgm:pt>
    <dgm:pt modelId="{69F92C73-2B0C-4D75-B0EE-B14C2C219233}" type="pres">
      <dgm:prSet presAssocID="{C99A4834-F7EC-49A0-B565-F89E6CD75C20}" presName="Childtext1" presStyleLbl="revTx" presStyleIdx="3" presStyleCnt="6">
        <dgm:presLayoutVars>
          <dgm:chMax val="0"/>
          <dgm:chPref val="0"/>
          <dgm:bulletEnabled val="1"/>
        </dgm:presLayoutVars>
      </dgm:prSet>
      <dgm:spPr/>
    </dgm:pt>
    <dgm:pt modelId="{F8E83D69-A86A-4B72-828D-871BDB03E51C}" type="pres">
      <dgm:prSet presAssocID="{C99A4834-F7EC-49A0-B565-F89E6CD75C20}" presName="BalanceSpacing" presStyleCnt="0"/>
      <dgm:spPr/>
    </dgm:pt>
    <dgm:pt modelId="{CDFB46A1-5F3B-4187-9B41-A35A82A1EFD8}" type="pres">
      <dgm:prSet presAssocID="{C99A4834-F7EC-49A0-B565-F89E6CD75C20}" presName="BalanceSpacing1" presStyleCnt="0"/>
      <dgm:spPr/>
    </dgm:pt>
    <dgm:pt modelId="{378E7FD7-0264-40EC-99AE-0A3FAFA8F1F4}" type="pres">
      <dgm:prSet presAssocID="{A93B9CD6-AC58-4B93-8F94-355EC1F71114}" presName="Accent1Text" presStyleLbl="node1" presStyleIdx="7" presStyleCnt="12"/>
      <dgm:spPr/>
    </dgm:pt>
    <dgm:pt modelId="{5721770C-26A0-4A32-89AA-6E2831EF4CCC}" type="pres">
      <dgm:prSet presAssocID="{A93B9CD6-AC58-4B93-8F94-355EC1F71114}" presName="spaceBetweenRectangles" presStyleCnt="0"/>
      <dgm:spPr/>
    </dgm:pt>
    <dgm:pt modelId="{34BD0201-6E35-4FDE-87BC-E37312327EE9}" type="pres">
      <dgm:prSet presAssocID="{E0BEE7C3-3ACD-46A2-8259-01B842EF703D}" presName="composite" presStyleCnt="0"/>
      <dgm:spPr/>
    </dgm:pt>
    <dgm:pt modelId="{2088A630-86F9-47DC-8E3F-D98FF032B119}" type="pres">
      <dgm:prSet presAssocID="{E0BEE7C3-3ACD-46A2-8259-01B842EF703D}" presName="Parent1" presStyleLbl="node1" presStyleIdx="8" presStyleCnt="12">
        <dgm:presLayoutVars>
          <dgm:chMax val="1"/>
          <dgm:chPref val="1"/>
          <dgm:bulletEnabled val="1"/>
        </dgm:presLayoutVars>
      </dgm:prSet>
      <dgm:spPr/>
    </dgm:pt>
    <dgm:pt modelId="{6DB6DDC9-999D-4D2F-B10C-D2E63C65AE47}" type="pres">
      <dgm:prSet presAssocID="{E0BEE7C3-3ACD-46A2-8259-01B842EF703D}" presName="Childtext1" presStyleLbl="revTx" presStyleIdx="4" presStyleCnt="6">
        <dgm:presLayoutVars>
          <dgm:chMax val="0"/>
          <dgm:chPref val="0"/>
          <dgm:bulletEnabled val="1"/>
        </dgm:presLayoutVars>
      </dgm:prSet>
      <dgm:spPr/>
    </dgm:pt>
    <dgm:pt modelId="{4EB4A92D-1855-43C4-A1DA-C301C619F8CA}" type="pres">
      <dgm:prSet presAssocID="{E0BEE7C3-3ACD-46A2-8259-01B842EF703D}" presName="BalanceSpacing" presStyleCnt="0"/>
      <dgm:spPr/>
    </dgm:pt>
    <dgm:pt modelId="{3792120F-ADC2-4820-B6B5-E0BC972CB5E9}" type="pres">
      <dgm:prSet presAssocID="{E0BEE7C3-3ACD-46A2-8259-01B842EF703D}" presName="BalanceSpacing1" presStyleCnt="0"/>
      <dgm:spPr/>
    </dgm:pt>
    <dgm:pt modelId="{011417C4-CEF9-4B77-9D0C-C4EBCEC20EFC}" type="pres">
      <dgm:prSet presAssocID="{E85B4249-18D3-4E9A-B0D6-D4AA1907596C}" presName="Accent1Text" presStyleLbl="node1" presStyleIdx="9" presStyleCnt="12"/>
      <dgm:spPr/>
    </dgm:pt>
    <dgm:pt modelId="{CE582CEE-BE3C-4A41-BB10-12F3B8FDE2D9}" type="pres">
      <dgm:prSet presAssocID="{E85B4249-18D3-4E9A-B0D6-D4AA1907596C}" presName="spaceBetweenRectangles" presStyleCnt="0"/>
      <dgm:spPr/>
    </dgm:pt>
    <dgm:pt modelId="{81942456-8D08-4DFE-B285-60201244D0A2}" type="pres">
      <dgm:prSet presAssocID="{0A800395-FAC7-4AEA-9559-CC3A24E09C81}" presName="composite" presStyleCnt="0"/>
      <dgm:spPr/>
    </dgm:pt>
    <dgm:pt modelId="{694CB0B1-6A5D-4629-9357-B75AD92DF6B9}" type="pres">
      <dgm:prSet presAssocID="{0A800395-FAC7-4AEA-9559-CC3A24E09C81}" presName="Parent1" presStyleLbl="node1" presStyleIdx="10" presStyleCnt="12">
        <dgm:presLayoutVars>
          <dgm:chMax val="1"/>
          <dgm:chPref val="1"/>
          <dgm:bulletEnabled val="1"/>
        </dgm:presLayoutVars>
      </dgm:prSet>
      <dgm:spPr/>
    </dgm:pt>
    <dgm:pt modelId="{65E736FA-DFC3-4B35-95B8-B5A48BAB74FF}" type="pres">
      <dgm:prSet presAssocID="{0A800395-FAC7-4AEA-9559-CC3A24E09C81}" presName="Childtext1" presStyleLbl="revTx" presStyleIdx="5" presStyleCnt="6">
        <dgm:presLayoutVars>
          <dgm:chMax val="0"/>
          <dgm:chPref val="0"/>
          <dgm:bulletEnabled val="1"/>
        </dgm:presLayoutVars>
      </dgm:prSet>
      <dgm:spPr/>
    </dgm:pt>
    <dgm:pt modelId="{FDBF0420-6D4B-4027-A6A9-9BAB4DED3BCE}" type="pres">
      <dgm:prSet presAssocID="{0A800395-FAC7-4AEA-9559-CC3A24E09C81}" presName="BalanceSpacing" presStyleCnt="0"/>
      <dgm:spPr/>
    </dgm:pt>
    <dgm:pt modelId="{324412C3-01BF-4A30-922A-7AB66A9B9DE0}" type="pres">
      <dgm:prSet presAssocID="{0A800395-FAC7-4AEA-9559-CC3A24E09C81}" presName="BalanceSpacing1" presStyleCnt="0"/>
      <dgm:spPr/>
    </dgm:pt>
    <dgm:pt modelId="{1C68CADD-90E8-4B84-87EA-05CFF86BFA26}" type="pres">
      <dgm:prSet presAssocID="{80305970-2A5D-4A9D-AF3C-7E1477165C71}" presName="Accent1Text" presStyleLbl="node1" presStyleIdx="11" presStyleCnt="12"/>
      <dgm:spPr/>
    </dgm:pt>
  </dgm:ptLst>
  <dgm:cxnLst>
    <dgm:cxn modelId="{B809B70F-21AA-48E6-9FAF-DBD9A7650117}" srcId="{0C9EA2E7-C705-4415-8C59-7C6EA7F339D3}" destId="{E0BEE7C3-3ACD-46A2-8259-01B842EF703D}" srcOrd="4" destOrd="0" parTransId="{EDCB7F16-EBC6-49C9-91C6-1885394C1D81}" sibTransId="{E85B4249-18D3-4E9A-B0D6-D4AA1907596C}"/>
    <dgm:cxn modelId="{1434062B-D89C-4B48-945F-4FAF0EA4E9D1}" srcId="{0C9EA2E7-C705-4415-8C59-7C6EA7F339D3}" destId="{0DEECCC9-5223-43FE-BFFE-A69C0E802D0B}" srcOrd="0" destOrd="0" parTransId="{8F45502C-F54E-4CC7-B7ED-C4AA1BA9707D}" sibTransId="{90367789-5DB3-4B96-9779-B7FA7FBD5563}"/>
    <dgm:cxn modelId="{A3367337-C5C8-47F9-954A-24F8CBF79076}" type="presOf" srcId="{A93B9CD6-AC58-4B93-8F94-355EC1F71114}" destId="{378E7FD7-0264-40EC-99AE-0A3FAFA8F1F4}" srcOrd="0" destOrd="0" presId="urn:microsoft.com/office/officeart/2008/layout/AlternatingHexagons"/>
    <dgm:cxn modelId="{798CAB60-23AB-434B-8E39-B869B7B8E704}" type="presOf" srcId="{46B900AA-65F5-4CAC-A752-ACF4A4586A37}" destId="{AD22B417-64D6-4151-A34E-D1308FA0C9B6}" srcOrd="0" destOrd="0" presId="urn:microsoft.com/office/officeart/2008/layout/AlternatingHexagons"/>
    <dgm:cxn modelId="{B2A96E41-4A1B-4409-9488-5EFFF5BF1982}" type="presOf" srcId="{E85B4249-18D3-4E9A-B0D6-D4AA1907596C}" destId="{011417C4-CEF9-4B77-9D0C-C4EBCEC20EFC}" srcOrd="0" destOrd="0" presId="urn:microsoft.com/office/officeart/2008/layout/AlternatingHexagons"/>
    <dgm:cxn modelId="{2FAF1667-F685-47D9-86CC-177ABBC59063}" type="presOf" srcId="{80305970-2A5D-4A9D-AF3C-7E1477165C71}" destId="{1C68CADD-90E8-4B84-87EA-05CFF86BFA26}" srcOrd="0" destOrd="0" presId="urn:microsoft.com/office/officeart/2008/layout/AlternatingHexagons"/>
    <dgm:cxn modelId="{BAF8936C-DE15-4EE2-AF23-D7FDFAF2677A}" type="presOf" srcId="{139CCD98-BC80-42C0-A98C-9F79CEDE9CC4}" destId="{A40F594E-E3B2-4FE8-9C53-3361F814AE06}" srcOrd="0" destOrd="0" presId="urn:microsoft.com/office/officeart/2008/layout/AlternatingHexagons"/>
    <dgm:cxn modelId="{BEED564F-AA24-4270-93B2-AC06689B43C4}" srcId="{0C9EA2E7-C705-4415-8C59-7C6EA7F339D3}" destId="{0A800395-FAC7-4AEA-9559-CC3A24E09C81}" srcOrd="5" destOrd="0" parTransId="{92EEA7AD-8F66-4157-B699-78C54360F924}" sibTransId="{80305970-2A5D-4A9D-AF3C-7E1477165C71}"/>
    <dgm:cxn modelId="{5AF20671-57E6-4344-922B-C49F02C2AABC}" type="presOf" srcId="{0C9EA2E7-C705-4415-8C59-7C6EA7F339D3}" destId="{91455F2B-2C10-4EEA-8663-6CC0D05E27CD}" srcOrd="0" destOrd="0" presId="urn:microsoft.com/office/officeart/2008/layout/AlternatingHexagons"/>
    <dgm:cxn modelId="{FFECCA7E-9B39-4519-9987-52D513DC5FC4}" type="presOf" srcId="{C99A4834-F7EC-49A0-B565-F89E6CD75C20}" destId="{A90C83A2-3C7A-4842-AEA8-C638024122A7}" srcOrd="0" destOrd="0" presId="urn:microsoft.com/office/officeart/2008/layout/AlternatingHexagons"/>
    <dgm:cxn modelId="{39D0D581-6DDF-465E-95AC-EFD5AF084066}" type="presOf" srcId="{90367789-5DB3-4B96-9779-B7FA7FBD5563}" destId="{8215B14F-EB72-4C1C-B6C4-4A6DC946445F}" srcOrd="0" destOrd="0" presId="urn:microsoft.com/office/officeart/2008/layout/AlternatingHexagons"/>
    <dgm:cxn modelId="{F955C0B0-F889-4415-BA1C-1B9E73B48A5E}" srcId="{0C9EA2E7-C705-4415-8C59-7C6EA7F339D3}" destId="{C99A4834-F7EC-49A0-B565-F89E6CD75C20}" srcOrd="3" destOrd="0" parTransId="{ABB0D9E4-05E3-487B-99F1-89DE00F5A7C3}" sibTransId="{A93B9CD6-AC58-4B93-8F94-355EC1F71114}"/>
    <dgm:cxn modelId="{73B216B1-2FA9-498D-B26A-E58220AB50B6}" srcId="{0C9EA2E7-C705-4415-8C59-7C6EA7F339D3}" destId="{139CCD98-BC80-42C0-A98C-9F79CEDE9CC4}" srcOrd="2" destOrd="0" parTransId="{E4547C43-9DC5-4B38-A1C7-4CC7D30DE741}" sibTransId="{46B900AA-65F5-4CAC-A752-ACF4A4586A37}"/>
    <dgm:cxn modelId="{0652F4B6-8425-4061-BAE7-7C7B63B62E01}" type="presOf" srcId="{0DEECCC9-5223-43FE-BFFE-A69C0E802D0B}" destId="{8D2B34F0-4BE3-43E6-A930-1CC6E8EFF46C}" srcOrd="0" destOrd="0" presId="urn:microsoft.com/office/officeart/2008/layout/AlternatingHexagons"/>
    <dgm:cxn modelId="{282588C2-D6EA-4774-876E-DB4912D04DE5}" type="presOf" srcId="{C575D604-92A0-4CE2-A1AB-98D765DD02D3}" destId="{8B0321B6-202B-4093-A6CB-8577763F4AE7}" srcOrd="0" destOrd="0" presId="urn:microsoft.com/office/officeart/2008/layout/AlternatingHexagons"/>
    <dgm:cxn modelId="{D96DA8D6-BD93-418B-8FA9-9871612A73DE}" type="presOf" srcId="{E0BEE7C3-3ACD-46A2-8259-01B842EF703D}" destId="{2088A630-86F9-47DC-8E3F-D98FF032B119}" srcOrd="0" destOrd="0" presId="urn:microsoft.com/office/officeart/2008/layout/AlternatingHexagons"/>
    <dgm:cxn modelId="{829374DC-0371-429B-A636-A35ED375A677}" srcId="{0C9EA2E7-C705-4415-8C59-7C6EA7F339D3}" destId="{0C45A2FA-C860-4576-9282-9682F22A00D1}" srcOrd="1" destOrd="0" parTransId="{90D3702A-D7B4-4109-AC47-DFCD59D7BCF6}" sibTransId="{C575D604-92A0-4CE2-A1AB-98D765DD02D3}"/>
    <dgm:cxn modelId="{703C86E2-7E97-4156-A62A-9C35BA378E2C}" type="presOf" srcId="{0C45A2FA-C860-4576-9282-9682F22A00D1}" destId="{21F0E01A-3F1E-4366-A6F9-B6D57CCDFA9A}" srcOrd="0" destOrd="0" presId="urn:microsoft.com/office/officeart/2008/layout/AlternatingHexagons"/>
    <dgm:cxn modelId="{835A8CE7-E090-4BC9-83EE-0A3E90AFB6DC}" type="presOf" srcId="{0A800395-FAC7-4AEA-9559-CC3A24E09C81}" destId="{694CB0B1-6A5D-4629-9357-B75AD92DF6B9}" srcOrd="0" destOrd="0" presId="urn:microsoft.com/office/officeart/2008/layout/AlternatingHexagons"/>
    <dgm:cxn modelId="{88B9D30A-DBEE-43C5-BEB9-5984968B78B4}" type="presParOf" srcId="{91455F2B-2C10-4EEA-8663-6CC0D05E27CD}" destId="{B8001D2C-BD45-4199-8F43-0DBF9A74792E}" srcOrd="0" destOrd="0" presId="urn:microsoft.com/office/officeart/2008/layout/AlternatingHexagons"/>
    <dgm:cxn modelId="{55C8FA17-18D4-4CF3-B0D9-F19F9A44F879}" type="presParOf" srcId="{B8001D2C-BD45-4199-8F43-0DBF9A74792E}" destId="{8D2B34F0-4BE3-43E6-A930-1CC6E8EFF46C}" srcOrd="0" destOrd="0" presId="urn:microsoft.com/office/officeart/2008/layout/AlternatingHexagons"/>
    <dgm:cxn modelId="{6567D3A4-8945-4128-9AEC-415B3652FA06}" type="presParOf" srcId="{B8001D2C-BD45-4199-8F43-0DBF9A74792E}" destId="{A677BBDA-7AEB-4421-82FE-FF19D9D19380}" srcOrd="1" destOrd="0" presId="urn:microsoft.com/office/officeart/2008/layout/AlternatingHexagons"/>
    <dgm:cxn modelId="{D9619C36-A5BB-410C-881C-82359774D1CC}" type="presParOf" srcId="{B8001D2C-BD45-4199-8F43-0DBF9A74792E}" destId="{1FFF31AA-9928-4F5A-9FEC-7605FB6CBD13}" srcOrd="2" destOrd="0" presId="urn:microsoft.com/office/officeart/2008/layout/AlternatingHexagons"/>
    <dgm:cxn modelId="{F3CE6EC7-40C1-4F6E-BA25-440779928871}" type="presParOf" srcId="{B8001D2C-BD45-4199-8F43-0DBF9A74792E}" destId="{7555616D-4652-4C03-A691-49267553741C}" srcOrd="3" destOrd="0" presId="urn:microsoft.com/office/officeart/2008/layout/AlternatingHexagons"/>
    <dgm:cxn modelId="{E3C4C438-F492-467C-9B67-1F6794A7D930}" type="presParOf" srcId="{B8001D2C-BD45-4199-8F43-0DBF9A74792E}" destId="{8215B14F-EB72-4C1C-B6C4-4A6DC946445F}" srcOrd="4" destOrd="0" presId="urn:microsoft.com/office/officeart/2008/layout/AlternatingHexagons"/>
    <dgm:cxn modelId="{1FC5A68C-40C4-4430-A3FE-22AAC1A53026}" type="presParOf" srcId="{91455F2B-2C10-4EEA-8663-6CC0D05E27CD}" destId="{BB743272-7184-4B35-8A87-B7D17669F5D4}" srcOrd="1" destOrd="0" presId="urn:microsoft.com/office/officeart/2008/layout/AlternatingHexagons"/>
    <dgm:cxn modelId="{665AC1F8-B624-435F-A6CF-2A47429D03B0}" type="presParOf" srcId="{91455F2B-2C10-4EEA-8663-6CC0D05E27CD}" destId="{3985E5CB-8D84-4799-AD30-B6D25E5174DA}" srcOrd="2" destOrd="0" presId="urn:microsoft.com/office/officeart/2008/layout/AlternatingHexagons"/>
    <dgm:cxn modelId="{50CD1478-1C78-4547-ADA1-C1D137EE1524}" type="presParOf" srcId="{3985E5CB-8D84-4799-AD30-B6D25E5174DA}" destId="{21F0E01A-3F1E-4366-A6F9-B6D57CCDFA9A}" srcOrd="0" destOrd="0" presId="urn:microsoft.com/office/officeart/2008/layout/AlternatingHexagons"/>
    <dgm:cxn modelId="{0441EF3C-C6A7-4E98-B135-A9F1D65D29BE}" type="presParOf" srcId="{3985E5CB-8D84-4799-AD30-B6D25E5174DA}" destId="{8CB88F3C-ACCA-4779-99AA-7293BBD22D51}" srcOrd="1" destOrd="0" presId="urn:microsoft.com/office/officeart/2008/layout/AlternatingHexagons"/>
    <dgm:cxn modelId="{B569D75C-0C21-47D8-91DC-26CC9D499D2D}" type="presParOf" srcId="{3985E5CB-8D84-4799-AD30-B6D25E5174DA}" destId="{98F0D51D-E842-4763-BF19-79E17B275796}" srcOrd="2" destOrd="0" presId="urn:microsoft.com/office/officeart/2008/layout/AlternatingHexagons"/>
    <dgm:cxn modelId="{2F79742E-CF0E-4D49-9E0A-10EB5D7A1731}" type="presParOf" srcId="{3985E5CB-8D84-4799-AD30-B6D25E5174DA}" destId="{3A093F86-84FF-48DD-B572-67B861185447}" srcOrd="3" destOrd="0" presId="urn:microsoft.com/office/officeart/2008/layout/AlternatingHexagons"/>
    <dgm:cxn modelId="{A4DB491C-0CA2-49E6-B371-652090057588}" type="presParOf" srcId="{3985E5CB-8D84-4799-AD30-B6D25E5174DA}" destId="{8B0321B6-202B-4093-A6CB-8577763F4AE7}" srcOrd="4" destOrd="0" presId="urn:microsoft.com/office/officeart/2008/layout/AlternatingHexagons"/>
    <dgm:cxn modelId="{59721867-34CF-4F53-8DAF-CE4998AEC94C}" type="presParOf" srcId="{91455F2B-2C10-4EEA-8663-6CC0D05E27CD}" destId="{33746EC7-44DB-463C-ADFE-8F2C5F6BDB1E}" srcOrd="3" destOrd="0" presId="urn:microsoft.com/office/officeart/2008/layout/AlternatingHexagons"/>
    <dgm:cxn modelId="{8ED47923-4C63-45BE-A1C3-9A821E49B043}" type="presParOf" srcId="{91455F2B-2C10-4EEA-8663-6CC0D05E27CD}" destId="{C0FA95A7-97C3-40A4-B360-D320155C1AA4}" srcOrd="4" destOrd="0" presId="urn:microsoft.com/office/officeart/2008/layout/AlternatingHexagons"/>
    <dgm:cxn modelId="{29B9C03E-DCBD-482C-B6E5-DF937B141EC8}" type="presParOf" srcId="{C0FA95A7-97C3-40A4-B360-D320155C1AA4}" destId="{A40F594E-E3B2-4FE8-9C53-3361F814AE06}" srcOrd="0" destOrd="0" presId="urn:microsoft.com/office/officeart/2008/layout/AlternatingHexagons"/>
    <dgm:cxn modelId="{3C3643A4-5D85-4792-88B3-9FC90A47C9CB}" type="presParOf" srcId="{C0FA95A7-97C3-40A4-B360-D320155C1AA4}" destId="{874B1A75-278A-45C8-A554-8C7F1A47742E}" srcOrd="1" destOrd="0" presId="urn:microsoft.com/office/officeart/2008/layout/AlternatingHexagons"/>
    <dgm:cxn modelId="{82605587-4C1F-48CC-9090-FAB5995F41F8}" type="presParOf" srcId="{C0FA95A7-97C3-40A4-B360-D320155C1AA4}" destId="{1D294A0E-0FA5-45CA-9FA9-F5B9E37DC2B3}" srcOrd="2" destOrd="0" presId="urn:microsoft.com/office/officeart/2008/layout/AlternatingHexagons"/>
    <dgm:cxn modelId="{EEEC261D-79ED-4AD7-ABAD-140DE0455275}" type="presParOf" srcId="{C0FA95A7-97C3-40A4-B360-D320155C1AA4}" destId="{B976878B-AA30-4BFC-9DA2-03504D51DF38}" srcOrd="3" destOrd="0" presId="urn:microsoft.com/office/officeart/2008/layout/AlternatingHexagons"/>
    <dgm:cxn modelId="{0733D262-E72F-4F4A-9B13-99EE8CB197EE}" type="presParOf" srcId="{C0FA95A7-97C3-40A4-B360-D320155C1AA4}" destId="{AD22B417-64D6-4151-A34E-D1308FA0C9B6}" srcOrd="4" destOrd="0" presId="urn:microsoft.com/office/officeart/2008/layout/AlternatingHexagons"/>
    <dgm:cxn modelId="{8E901EFD-06B9-4BBA-8A4B-2330B066D3E3}" type="presParOf" srcId="{91455F2B-2C10-4EEA-8663-6CC0D05E27CD}" destId="{65D5BCBA-C403-4545-8355-C88A5BF2B433}" srcOrd="5" destOrd="0" presId="urn:microsoft.com/office/officeart/2008/layout/AlternatingHexagons"/>
    <dgm:cxn modelId="{722BD526-EBC0-42B4-BDD5-F978FF589EB6}" type="presParOf" srcId="{91455F2B-2C10-4EEA-8663-6CC0D05E27CD}" destId="{F217877C-F228-43F0-973E-BD2C624B1458}" srcOrd="6" destOrd="0" presId="urn:microsoft.com/office/officeart/2008/layout/AlternatingHexagons"/>
    <dgm:cxn modelId="{708B1340-C9D3-4FB0-984F-2374E4BC98B1}" type="presParOf" srcId="{F217877C-F228-43F0-973E-BD2C624B1458}" destId="{A90C83A2-3C7A-4842-AEA8-C638024122A7}" srcOrd="0" destOrd="0" presId="urn:microsoft.com/office/officeart/2008/layout/AlternatingHexagons"/>
    <dgm:cxn modelId="{0D0B36BA-6FDF-42BF-B6F6-6B211A24963C}" type="presParOf" srcId="{F217877C-F228-43F0-973E-BD2C624B1458}" destId="{69F92C73-2B0C-4D75-B0EE-B14C2C219233}" srcOrd="1" destOrd="0" presId="urn:microsoft.com/office/officeart/2008/layout/AlternatingHexagons"/>
    <dgm:cxn modelId="{61605B8B-33DA-4451-8DAB-B7EFB531BF49}" type="presParOf" srcId="{F217877C-F228-43F0-973E-BD2C624B1458}" destId="{F8E83D69-A86A-4B72-828D-871BDB03E51C}" srcOrd="2" destOrd="0" presId="urn:microsoft.com/office/officeart/2008/layout/AlternatingHexagons"/>
    <dgm:cxn modelId="{0A502387-0921-43A3-895E-756417A5408D}" type="presParOf" srcId="{F217877C-F228-43F0-973E-BD2C624B1458}" destId="{CDFB46A1-5F3B-4187-9B41-A35A82A1EFD8}" srcOrd="3" destOrd="0" presId="urn:microsoft.com/office/officeart/2008/layout/AlternatingHexagons"/>
    <dgm:cxn modelId="{43B0C46B-2C97-49B2-8F83-EA23352A277B}" type="presParOf" srcId="{F217877C-F228-43F0-973E-BD2C624B1458}" destId="{378E7FD7-0264-40EC-99AE-0A3FAFA8F1F4}" srcOrd="4" destOrd="0" presId="urn:microsoft.com/office/officeart/2008/layout/AlternatingHexagons"/>
    <dgm:cxn modelId="{A2374CC6-9A63-41B8-B684-9AC861F93A3F}" type="presParOf" srcId="{91455F2B-2C10-4EEA-8663-6CC0D05E27CD}" destId="{5721770C-26A0-4A32-89AA-6E2831EF4CCC}" srcOrd="7" destOrd="0" presId="urn:microsoft.com/office/officeart/2008/layout/AlternatingHexagons"/>
    <dgm:cxn modelId="{B70FE11F-056D-4A30-BB36-E57A4F35F707}" type="presParOf" srcId="{91455F2B-2C10-4EEA-8663-6CC0D05E27CD}" destId="{34BD0201-6E35-4FDE-87BC-E37312327EE9}" srcOrd="8" destOrd="0" presId="urn:microsoft.com/office/officeart/2008/layout/AlternatingHexagons"/>
    <dgm:cxn modelId="{7935E5FA-BA04-4E2B-B439-35691EFDE193}" type="presParOf" srcId="{34BD0201-6E35-4FDE-87BC-E37312327EE9}" destId="{2088A630-86F9-47DC-8E3F-D98FF032B119}" srcOrd="0" destOrd="0" presId="urn:microsoft.com/office/officeart/2008/layout/AlternatingHexagons"/>
    <dgm:cxn modelId="{DCFDA311-0B71-4BA3-BCB7-4D3113E68D55}" type="presParOf" srcId="{34BD0201-6E35-4FDE-87BC-E37312327EE9}" destId="{6DB6DDC9-999D-4D2F-B10C-D2E63C65AE47}" srcOrd="1" destOrd="0" presId="urn:microsoft.com/office/officeart/2008/layout/AlternatingHexagons"/>
    <dgm:cxn modelId="{2A6C6B5C-98AA-458A-AF1D-7BCCFA66B39A}" type="presParOf" srcId="{34BD0201-6E35-4FDE-87BC-E37312327EE9}" destId="{4EB4A92D-1855-43C4-A1DA-C301C619F8CA}" srcOrd="2" destOrd="0" presId="urn:microsoft.com/office/officeart/2008/layout/AlternatingHexagons"/>
    <dgm:cxn modelId="{13EF6767-4B2E-4C1A-A17B-C52D7BD3A862}" type="presParOf" srcId="{34BD0201-6E35-4FDE-87BC-E37312327EE9}" destId="{3792120F-ADC2-4820-B6B5-E0BC972CB5E9}" srcOrd="3" destOrd="0" presId="urn:microsoft.com/office/officeart/2008/layout/AlternatingHexagons"/>
    <dgm:cxn modelId="{74C15F91-9DF7-49B1-8838-D33468F3C702}" type="presParOf" srcId="{34BD0201-6E35-4FDE-87BC-E37312327EE9}" destId="{011417C4-CEF9-4B77-9D0C-C4EBCEC20EFC}" srcOrd="4" destOrd="0" presId="urn:microsoft.com/office/officeart/2008/layout/AlternatingHexagons"/>
    <dgm:cxn modelId="{7A9C0FB6-7547-43A7-A6B3-F2071E9A6DEB}" type="presParOf" srcId="{91455F2B-2C10-4EEA-8663-6CC0D05E27CD}" destId="{CE582CEE-BE3C-4A41-BB10-12F3B8FDE2D9}" srcOrd="9" destOrd="0" presId="urn:microsoft.com/office/officeart/2008/layout/AlternatingHexagons"/>
    <dgm:cxn modelId="{A99EAD3A-0407-4FF9-B4D8-56D76289E8E7}" type="presParOf" srcId="{91455F2B-2C10-4EEA-8663-6CC0D05E27CD}" destId="{81942456-8D08-4DFE-B285-60201244D0A2}" srcOrd="10" destOrd="0" presId="urn:microsoft.com/office/officeart/2008/layout/AlternatingHexagons"/>
    <dgm:cxn modelId="{DF97EA3A-F1F2-49CB-BC3C-3E01580D4DAC}" type="presParOf" srcId="{81942456-8D08-4DFE-B285-60201244D0A2}" destId="{694CB0B1-6A5D-4629-9357-B75AD92DF6B9}" srcOrd="0" destOrd="0" presId="urn:microsoft.com/office/officeart/2008/layout/AlternatingHexagons"/>
    <dgm:cxn modelId="{CEED051C-A94C-4BE7-897A-6501586A0F55}" type="presParOf" srcId="{81942456-8D08-4DFE-B285-60201244D0A2}" destId="{65E736FA-DFC3-4B35-95B8-B5A48BAB74FF}" srcOrd="1" destOrd="0" presId="urn:microsoft.com/office/officeart/2008/layout/AlternatingHexagons"/>
    <dgm:cxn modelId="{E9BBAA02-A2CD-4950-9F28-CFA3FF894343}" type="presParOf" srcId="{81942456-8D08-4DFE-B285-60201244D0A2}" destId="{FDBF0420-6D4B-4027-A6A9-9BAB4DED3BCE}" srcOrd="2" destOrd="0" presId="urn:microsoft.com/office/officeart/2008/layout/AlternatingHexagons"/>
    <dgm:cxn modelId="{A3CEBF5F-DDB0-4B67-A2D0-C62442295DF5}" type="presParOf" srcId="{81942456-8D08-4DFE-B285-60201244D0A2}" destId="{324412C3-01BF-4A30-922A-7AB66A9B9DE0}" srcOrd="3" destOrd="0" presId="urn:microsoft.com/office/officeart/2008/layout/AlternatingHexagons"/>
    <dgm:cxn modelId="{EA6F1E4F-AFC8-4E15-8B70-9126A3BF0157}" type="presParOf" srcId="{81942456-8D08-4DFE-B285-60201244D0A2}" destId="{1C68CADD-90E8-4B84-87EA-05CFF86BFA26}"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B34F0-4BE3-43E6-A930-1CC6E8EFF46C}">
      <dsp:nvSpPr>
        <dsp:cNvPr id="0" name=""/>
        <dsp:cNvSpPr/>
      </dsp:nvSpPr>
      <dsp:spPr>
        <a:xfrm rot="5400000">
          <a:off x="2833089" y="51007"/>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When</a:t>
          </a:r>
        </a:p>
      </dsp:txBody>
      <dsp:txXfrm rot="-5400000">
        <a:off x="2988481" y="121378"/>
        <a:ext cx="463949" cy="533275"/>
      </dsp:txXfrm>
    </dsp:sp>
    <dsp:sp modelId="{A677BBDA-7AEB-4421-82FE-FF19D9D19380}">
      <dsp:nvSpPr>
        <dsp:cNvPr id="0" name=""/>
        <dsp:cNvSpPr/>
      </dsp:nvSpPr>
      <dsp:spPr>
        <a:xfrm>
          <a:off x="3577917" y="155596"/>
          <a:ext cx="864602" cy="464839"/>
        </a:xfrm>
        <a:prstGeom prst="rect">
          <a:avLst/>
        </a:prstGeom>
        <a:noFill/>
        <a:ln>
          <a:noFill/>
        </a:ln>
        <a:effectLst/>
      </dsp:spPr>
      <dsp:style>
        <a:lnRef idx="0">
          <a:scrgbClr r="0" g="0" b="0"/>
        </a:lnRef>
        <a:fillRef idx="0">
          <a:scrgbClr r="0" g="0" b="0"/>
        </a:fillRef>
        <a:effectRef idx="0">
          <a:scrgbClr r="0" g="0" b="0"/>
        </a:effectRef>
        <a:fontRef idx="minor"/>
      </dsp:style>
    </dsp:sp>
    <dsp:sp modelId="{8215B14F-EB72-4C1C-B6C4-4A6DC946445F}">
      <dsp:nvSpPr>
        <dsp:cNvPr id="0" name=""/>
        <dsp:cNvSpPr/>
      </dsp:nvSpPr>
      <dsp:spPr>
        <a:xfrm rot="5400000">
          <a:off x="2105149" y="51007"/>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60541" y="121378"/>
        <a:ext cx="463949" cy="533275"/>
      </dsp:txXfrm>
    </dsp:sp>
    <dsp:sp modelId="{21F0E01A-3F1E-4366-A6F9-B6D57CCDFA9A}">
      <dsp:nvSpPr>
        <dsp:cNvPr id="0" name=""/>
        <dsp:cNvSpPr/>
      </dsp:nvSpPr>
      <dsp:spPr>
        <a:xfrm rot="5400000">
          <a:off x="2467724" y="708600"/>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Who</a:t>
          </a:r>
        </a:p>
      </dsp:txBody>
      <dsp:txXfrm rot="-5400000">
        <a:off x="2623116" y="778971"/>
        <a:ext cx="463949" cy="533275"/>
      </dsp:txXfrm>
    </dsp:sp>
    <dsp:sp modelId="{8CB88F3C-ACCA-4779-99AA-7293BBD22D51}">
      <dsp:nvSpPr>
        <dsp:cNvPr id="0" name=""/>
        <dsp:cNvSpPr/>
      </dsp:nvSpPr>
      <dsp:spPr>
        <a:xfrm>
          <a:off x="1653480" y="813189"/>
          <a:ext cx="836711" cy="464839"/>
        </a:xfrm>
        <a:prstGeom prst="rect">
          <a:avLst/>
        </a:prstGeom>
        <a:noFill/>
        <a:ln>
          <a:noFill/>
        </a:ln>
        <a:effectLst/>
      </dsp:spPr>
      <dsp:style>
        <a:lnRef idx="0">
          <a:scrgbClr r="0" g="0" b="0"/>
        </a:lnRef>
        <a:fillRef idx="0">
          <a:scrgbClr r="0" g="0" b="0"/>
        </a:fillRef>
        <a:effectRef idx="0">
          <a:scrgbClr r="0" g="0" b="0"/>
        </a:effectRef>
        <a:fontRef idx="minor"/>
      </dsp:style>
    </dsp:sp>
    <dsp:sp modelId="{8B0321B6-202B-4093-A6CB-8577763F4AE7}">
      <dsp:nvSpPr>
        <dsp:cNvPr id="0" name=""/>
        <dsp:cNvSpPr/>
      </dsp:nvSpPr>
      <dsp:spPr>
        <a:xfrm rot="5400000">
          <a:off x="3195664" y="708600"/>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351056" y="778971"/>
        <a:ext cx="463949" cy="533275"/>
      </dsp:txXfrm>
    </dsp:sp>
    <dsp:sp modelId="{A40F594E-E3B2-4FE8-9C53-3361F814AE06}">
      <dsp:nvSpPr>
        <dsp:cNvPr id="0" name=""/>
        <dsp:cNvSpPr/>
      </dsp:nvSpPr>
      <dsp:spPr>
        <a:xfrm rot="5400000">
          <a:off x="2833089" y="1366194"/>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What</a:t>
          </a:r>
        </a:p>
      </dsp:txBody>
      <dsp:txXfrm rot="-5400000">
        <a:off x="2988481" y="1436565"/>
        <a:ext cx="463949" cy="533275"/>
      </dsp:txXfrm>
    </dsp:sp>
    <dsp:sp modelId="{874B1A75-278A-45C8-A554-8C7F1A47742E}">
      <dsp:nvSpPr>
        <dsp:cNvPr id="0" name=""/>
        <dsp:cNvSpPr/>
      </dsp:nvSpPr>
      <dsp:spPr>
        <a:xfrm>
          <a:off x="3577917" y="1470783"/>
          <a:ext cx="864602" cy="464839"/>
        </a:xfrm>
        <a:prstGeom prst="rect">
          <a:avLst/>
        </a:prstGeom>
        <a:noFill/>
        <a:ln>
          <a:noFill/>
        </a:ln>
        <a:effectLst/>
      </dsp:spPr>
      <dsp:style>
        <a:lnRef idx="0">
          <a:scrgbClr r="0" g="0" b="0"/>
        </a:lnRef>
        <a:fillRef idx="0">
          <a:scrgbClr r="0" g="0" b="0"/>
        </a:fillRef>
        <a:effectRef idx="0">
          <a:scrgbClr r="0" g="0" b="0"/>
        </a:effectRef>
        <a:fontRef idx="minor"/>
      </dsp:style>
    </dsp:sp>
    <dsp:sp modelId="{AD22B417-64D6-4151-A34E-D1308FA0C9B6}">
      <dsp:nvSpPr>
        <dsp:cNvPr id="0" name=""/>
        <dsp:cNvSpPr/>
      </dsp:nvSpPr>
      <dsp:spPr>
        <a:xfrm rot="5400000">
          <a:off x="2105149" y="1366194"/>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60541" y="1436565"/>
        <a:ext cx="463949" cy="533275"/>
      </dsp:txXfrm>
    </dsp:sp>
    <dsp:sp modelId="{A90C83A2-3C7A-4842-AEA8-C638024122A7}">
      <dsp:nvSpPr>
        <dsp:cNvPr id="0" name=""/>
        <dsp:cNvSpPr/>
      </dsp:nvSpPr>
      <dsp:spPr>
        <a:xfrm rot="5400000">
          <a:off x="2467724" y="2023787"/>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Where</a:t>
          </a:r>
        </a:p>
      </dsp:txBody>
      <dsp:txXfrm rot="-5400000">
        <a:off x="2623116" y="2094158"/>
        <a:ext cx="463949" cy="533275"/>
      </dsp:txXfrm>
    </dsp:sp>
    <dsp:sp modelId="{69F92C73-2B0C-4D75-B0EE-B14C2C219233}">
      <dsp:nvSpPr>
        <dsp:cNvPr id="0" name=""/>
        <dsp:cNvSpPr/>
      </dsp:nvSpPr>
      <dsp:spPr>
        <a:xfrm>
          <a:off x="1653480" y="2128376"/>
          <a:ext cx="836711" cy="464839"/>
        </a:xfrm>
        <a:prstGeom prst="rect">
          <a:avLst/>
        </a:prstGeom>
        <a:noFill/>
        <a:ln>
          <a:noFill/>
        </a:ln>
        <a:effectLst/>
      </dsp:spPr>
      <dsp:style>
        <a:lnRef idx="0">
          <a:scrgbClr r="0" g="0" b="0"/>
        </a:lnRef>
        <a:fillRef idx="0">
          <a:scrgbClr r="0" g="0" b="0"/>
        </a:fillRef>
        <a:effectRef idx="0">
          <a:scrgbClr r="0" g="0" b="0"/>
        </a:effectRef>
        <a:fontRef idx="minor"/>
      </dsp:style>
    </dsp:sp>
    <dsp:sp modelId="{378E7FD7-0264-40EC-99AE-0A3FAFA8F1F4}">
      <dsp:nvSpPr>
        <dsp:cNvPr id="0" name=""/>
        <dsp:cNvSpPr/>
      </dsp:nvSpPr>
      <dsp:spPr>
        <a:xfrm rot="5400000">
          <a:off x="3195664" y="2023787"/>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351056" y="2094158"/>
        <a:ext cx="463949" cy="533275"/>
      </dsp:txXfrm>
    </dsp:sp>
    <dsp:sp modelId="{2088A630-86F9-47DC-8E3F-D98FF032B119}">
      <dsp:nvSpPr>
        <dsp:cNvPr id="0" name=""/>
        <dsp:cNvSpPr/>
      </dsp:nvSpPr>
      <dsp:spPr>
        <a:xfrm rot="5400000">
          <a:off x="2833089" y="2681381"/>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Why</a:t>
          </a:r>
        </a:p>
      </dsp:txBody>
      <dsp:txXfrm rot="-5400000">
        <a:off x="2988481" y="2751752"/>
        <a:ext cx="463949" cy="533275"/>
      </dsp:txXfrm>
    </dsp:sp>
    <dsp:sp modelId="{6DB6DDC9-999D-4D2F-B10C-D2E63C65AE47}">
      <dsp:nvSpPr>
        <dsp:cNvPr id="0" name=""/>
        <dsp:cNvSpPr/>
      </dsp:nvSpPr>
      <dsp:spPr>
        <a:xfrm>
          <a:off x="3577917" y="2785970"/>
          <a:ext cx="864602" cy="464839"/>
        </a:xfrm>
        <a:prstGeom prst="rect">
          <a:avLst/>
        </a:prstGeom>
        <a:noFill/>
        <a:ln>
          <a:noFill/>
        </a:ln>
        <a:effectLst/>
      </dsp:spPr>
      <dsp:style>
        <a:lnRef idx="0">
          <a:scrgbClr r="0" g="0" b="0"/>
        </a:lnRef>
        <a:fillRef idx="0">
          <a:scrgbClr r="0" g="0" b="0"/>
        </a:fillRef>
        <a:effectRef idx="0">
          <a:scrgbClr r="0" g="0" b="0"/>
        </a:effectRef>
        <a:fontRef idx="minor"/>
      </dsp:style>
    </dsp:sp>
    <dsp:sp modelId="{011417C4-CEF9-4B77-9D0C-C4EBCEC20EFC}">
      <dsp:nvSpPr>
        <dsp:cNvPr id="0" name=""/>
        <dsp:cNvSpPr/>
      </dsp:nvSpPr>
      <dsp:spPr>
        <a:xfrm rot="5400000">
          <a:off x="2105149" y="2681381"/>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260541" y="2751752"/>
        <a:ext cx="463949" cy="533275"/>
      </dsp:txXfrm>
    </dsp:sp>
    <dsp:sp modelId="{694CB0B1-6A5D-4629-9357-B75AD92DF6B9}">
      <dsp:nvSpPr>
        <dsp:cNvPr id="0" name=""/>
        <dsp:cNvSpPr/>
      </dsp:nvSpPr>
      <dsp:spPr>
        <a:xfrm rot="5400000">
          <a:off x="2467724" y="3338974"/>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How</a:t>
          </a:r>
        </a:p>
      </dsp:txBody>
      <dsp:txXfrm rot="-5400000">
        <a:off x="2623116" y="3409345"/>
        <a:ext cx="463949" cy="533275"/>
      </dsp:txXfrm>
    </dsp:sp>
    <dsp:sp modelId="{65E736FA-DFC3-4B35-95B8-B5A48BAB74FF}">
      <dsp:nvSpPr>
        <dsp:cNvPr id="0" name=""/>
        <dsp:cNvSpPr/>
      </dsp:nvSpPr>
      <dsp:spPr>
        <a:xfrm>
          <a:off x="1653480" y="3443563"/>
          <a:ext cx="836711" cy="464839"/>
        </a:xfrm>
        <a:prstGeom prst="rect">
          <a:avLst/>
        </a:prstGeom>
        <a:noFill/>
        <a:ln>
          <a:noFill/>
        </a:ln>
        <a:effectLst/>
      </dsp:spPr>
      <dsp:style>
        <a:lnRef idx="0">
          <a:scrgbClr r="0" g="0" b="0"/>
        </a:lnRef>
        <a:fillRef idx="0">
          <a:scrgbClr r="0" g="0" b="0"/>
        </a:fillRef>
        <a:effectRef idx="0">
          <a:scrgbClr r="0" g="0" b="0"/>
        </a:effectRef>
        <a:fontRef idx="minor"/>
      </dsp:style>
    </dsp:sp>
    <dsp:sp modelId="{1C68CADD-90E8-4B84-87EA-05CFF86BFA26}">
      <dsp:nvSpPr>
        <dsp:cNvPr id="0" name=""/>
        <dsp:cNvSpPr/>
      </dsp:nvSpPr>
      <dsp:spPr>
        <a:xfrm rot="5400000">
          <a:off x="3195664" y="3338974"/>
          <a:ext cx="774733" cy="674017"/>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351056" y="3409345"/>
        <a:ext cx="463949" cy="53327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59E4109F-24D3-4175-BCE3-1D3AF60B1D39}" type="datetimeFigureOut">
              <a:rPr lang="en-US"/>
              <a:pPr>
                <a:defRPr/>
              </a:pPr>
              <a:t>10/1/2018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3FC3ABAA-55CE-4F06-ACE2-C72443796A7B}" type="slidenum">
              <a:rPr lang="en-US"/>
              <a:pPr>
                <a:defRPr/>
              </a:pPr>
              <a:t>‹#›</a:t>
            </a:fld>
            <a:endParaRPr lang="en-US"/>
          </a:p>
        </p:txBody>
      </p:sp>
    </p:spTree>
    <p:extLst>
      <p:ext uri="{BB962C8B-B14F-4D97-AF65-F5344CB8AC3E}">
        <p14:creationId xmlns:p14="http://schemas.microsoft.com/office/powerpoint/2010/main" val="25271305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FB6BBAB2-6624-4B4B-9E89-D06013C5DA64}" type="datetimeFigureOut">
              <a:rPr lang="en-US"/>
              <a:pPr>
                <a:defRPr/>
              </a:pPr>
              <a:t>10/1/2018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4AD91AF6-03E8-4FBD-A9C4-31FC876453F1}" type="slidenum">
              <a:rPr lang="en-US"/>
              <a:pPr>
                <a:defRPr/>
              </a:pPr>
              <a:t>‹#›</a:t>
            </a:fld>
            <a:endParaRPr lang="en-US"/>
          </a:p>
        </p:txBody>
      </p:sp>
    </p:spTree>
    <p:extLst>
      <p:ext uri="{BB962C8B-B14F-4D97-AF65-F5344CB8AC3E}">
        <p14:creationId xmlns:p14="http://schemas.microsoft.com/office/powerpoint/2010/main" val="86632911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QA Agency Reviews also comply with EQAR’s requirements for external reviews</a:t>
            </a:r>
          </a:p>
          <a:p>
            <a:endParaRPr lang="en-GB"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2</a:t>
            </a:fld>
            <a:endParaRPr lang="en-US"/>
          </a:p>
        </p:txBody>
      </p:sp>
    </p:spTree>
    <p:extLst>
      <p:ext uri="{BB962C8B-B14F-4D97-AF65-F5344CB8AC3E}">
        <p14:creationId xmlns:p14="http://schemas.microsoft.com/office/powerpoint/2010/main" val="2854128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pitchFamily="34" charset="-128"/>
                <a:cs typeface="+mn-cs"/>
              </a:rPr>
              <a:t>Progress</a:t>
            </a:r>
            <a:r>
              <a:rPr lang="en-US" sz="1200" b="0" i="0" kern="1200" baseline="0" dirty="0">
                <a:solidFill>
                  <a:schemeClr val="tx1"/>
                </a:solidFill>
                <a:effectLst/>
                <a:latin typeface="+mn-lt"/>
                <a:ea typeface="ＭＳ Ｐゴシック" pitchFamily="34" charset="-128"/>
                <a:cs typeface="+mn-cs"/>
              </a:rPr>
              <a:t> visit - a</a:t>
            </a:r>
            <a:r>
              <a:rPr lang="en-US" sz="1200" b="0" i="0" kern="1200" dirty="0">
                <a:solidFill>
                  <a:schemeClr val="tx1"/>
                </a:solidFill>
                <a:effectLst/>
                <a:latin typeface="+mn-lt"/>
                <a:ea typeface="ＭＳ Ｐゴシック" pitchFamily="34" charset="-128"/>
                <a:cs typeface="+mn-cs"/>
              </a:rPr>
              <a:t>gency can suggest the specific areas of interest to be discussed with experts e.g. areas in which the agency is struggling to meet the requirements of the ESG, or to discuss specific sub-sections of one or more ESG standard</a:t>
            </a:r>
            <a:endParaRPr lang="en-US"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19</a:t>
            </a:fld>
            <a:endParaRPr lang="en-US"/>
          </a:p>
        </p:txBody>
      </p:sp>
    </p:spTree>
    <p:extLst>
      <p:ext uri="{BB962C8B-B14F-4D97-AF65-F5344CB8AC3E}">
        <p14:creationId xmlns:p14="http://schemas.microsoft.com/office/powerpoint/2010/main" val="35486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3</a:t>
            </a:fld>
            <a:endParaRPr lang="en-US"/>
          </a:p>
        </p:txBody>
      </p:sp>
    </p:spTree>
    <p:extLst>
      <p:ext uri="{BB962C8B-B14F-4D97-AF65-F5344CB8AC3E}">
        <p14:creationId xmlns:p14="http://schemas.microsoft.com/office/powerpoint/2010/main" val="3466971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b="1" dirty="0">
                <a:solidFill>
                  <a:schemeClr val="accent1"/>
                </a:solidFill>
              </a:rPr>
              <a:t>QA activities within the scope of the ESG - </a:t>
            </a:r>
            <a:r>
              <a:rPr lang="en-GB" b="0" dirty="0">
                <a:solidFill>
                  <a:schemeClr val="accent1"/>
                </a:solidFill>
              </a:rPr>
              <a:t>d</a:t>
            </a:r>
            <a:r>
              <a:rPr lang="en-GB" sz="1200" b="0" kern="1200" dirty="0">
                <a:solidFill>
                  <a:schemeClr val="tx1"/>
                </a:solidFill>
                <a:effectLst/>
                <a:latin typeface="+mn-lt"/>
                <a:ea typeface="ＭＳ Ｐゴシック" pitchFamily="34" charset="-128"/>
                <a:cs typeface="+mn-cs"/>
              </a:rPr>
              <a:t>i</a:t>
            </a:r>
            <a:r>
              <a:rPr lang="en-GB" sz="1200" kern="1200" dirty="0">
                <a:solidFill>
                  <a:schemeClr val="tx1"/>
                </a:solidFill>
                <a:effectLst/>
                <a:latin typeface="+mn-lt"/>
                <a:ea typeface="ＭＳ Ｐゴシック" pitchFamily="34" charset="-128"/>
                <a:cs typeface="+mn-cs"/>
              </a:rPr>
              <a:t>stinct types of external quality assurance deployed by the agency, each based on a separate set of processes and criteria. For instance, programme accreditation might be one activity and institutional evaluation another one. Each type of QA activity listed in the section 2.1 of the </a:t>
            </a:r>
            <a:r>
              <a:rPr lang="en-GB" sz="1200" kern="1200" dirty="0" err="1">
                <a:solidFill>
                  <a:schemeClr val="tx1"/>
                </a:solidFill>
                <a:effectLst/>
                <a:latin typeface="+mn-lt"/>
                <a:ea typeface="ＭＳ Ｐゴシック" pitchFamily="34" charset="-128"/>
                <a:cs typeface="+mn-cs"/>
              </a:rPr>
              <a:t>ToR</a:t>
            </a:r>
            <a:r>
              <a:rPr lang="en-GB" sz="1200" kern="1200" dirty="0">
                <a:solidFill>
                  <a:schemeClr val="tx1"/>
                </a:solidFill>
                <a:effectLst/>
                <a:latin typeface="+mn-lt"/>
                <a:ea typeface="ＭＳ Ｐゴシック" pitchFamily="34" charset="-128"/>
                <a:cs typeface="+mn-cs"/>
              </a:rPr>
              <a:t> should be analysed separately in the SAR covering for each type of activity each of the standards in the ESG individually. </a:t>
            </a:r>
          </a:p>
          <a:p>
            <a:endParaRPr lang="en-US"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7</a:t>
            </a:fld>
            <a:endParaRPr lang="en-US"/>
          </a:p>
        </p:txBody>
      </p:sp>
    </p:spTree>
    <p:extLst>
      <p:ext uri="{BB962C8B-B14F-4D97-AF65-F5344CB8AC3E}">
        <p14:creationId xmlns:p14="http://schemas.microsoft.com/office/powerpoint/2010/main" val="158252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ＭＳ Ｐゴシック" pitchFamily="34" charset="-128"/>
                <a:cs typeface="+mn-cs"/>
              </a:rPr>
              <a:t>A</a:t>
            </a:r>
            <a:r>
              <a:rPr lang="en-GB" sz="1200" b="0" i="0" u="none" strike="noStrike" kern="1200" baseline="0">
                <a:solidFill>
                  <a:schemeClr val="tx1"/>
                </a:solidFill>
                <a:latin typeface="+mn-lt"/>
                <a:ea typeface="ＭＳ Ｐゴシック" pitchFamily="34" charset="-128"/>
                <a:cs typeface="+mn-cs"/>
              </a:rPr>
              <a:t>t </a:t>
            </a:r>
            <a:r>
              <a:rPr lang="en-GB" sz="1200" b="0" i="0" u="none" strike="noStrike" kern="1200" baseline="0" dirty="0">
                <a:solidFill>
                  <a:schemeClr val="tx1"/>
                </a:solidFill>
                <a:latin typeface="+mn-lt"/>
                <a:ea typeface="ＭＳ Ｐゴシック" pitchFamily="34" charset="-128"/>
                <a:cs typeface="+mn-cs"/>
              </a:rPr>
              <a:t>least one of the reviewers is an ENQA nominee (most often the quality assurance professional[s]). At least one of the reviewers is appointed from the nominees of either EUA or EURASHE (representing higher education institutions), and the student member is always selected from among the ESU-nominated reviewers. If requested, the labour market representative may come from among the Business Europe nominees or from ENQA. </a:t>
            </a:r>
            <a:endParaRPr lang="en-GB"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9</a:t>
            </a:fld>
            <a:endParaRPr lang="en-US"/>
          </a:p>
        </p:txBody>
      </p:sp>
    </p:spTree>
    <p:extLst>
      <p:ext uri="{BB962C8B-B14F-4D97-AF65-F5344CB8AC3E}">
        <p14:creationId xmlns:p14="http://schemas.microsoft.com/office/powerpoint/2010/main" val="49337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none" dirty="0"/>
              <a:t>When appointing a panel, the following selection criteria are applied</a:t>
            </a:r>
            <a:endParaRPr lang="en-GB" u="none"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10</a:t>
            </a:fld>
            <a:endParaRPr lang="en-US"/>
          </a:p>
        </p:txBody>
      </p:sp>
    </p:spTree>
    <p:extLst>
      <p:ext uri="{BB962C8B-B14F-4D97-AF65-F5344CB8AC3E}">
        <p14:creationId xmlns:p14="http://schemas.microsoft.com/office/powerpoint/2010/main" val="1888644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11</a:t>
            </a:fld>
            <a:endParaRPr lang="en-US"/>
          </a:p>
        </p:txBody>
      </p:sp>
    </p:spTree>
    <p:extLst>
      <p:ext uri="{BB962C8B-B14F-4D97-AF65-F5344CB8AC3E}">
        <p14:creationId xmlns:p14="http://schemas.microsoft.com/office/powerpoint/2010/main" val="90459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34" charset="-128"/>
                <a:cs typeface="+mn-cs"/>
              </a:rPr>
              <a:t>If the agency wishes to use interpreters during the interviews, it should let the review secretary and the ENQA review coordinator know, before the completion of the visit schedule, in which interviews an interpreter will be necessary. The timing of the meetings with an interpreter should be adjusted accordingly.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13</a:t>
            </a:fld>
            <a:endParaRPr lang="en-US"/>
          </a:p>
        </p:txBody>
      </p:sp>
    </p:spTree>
    <p:extLst>
      <p:ext uri="{BB962C8B-B14F-4D97-AF65-F5344CB8AC3E}">
        <p14:creationId xmlns:p14="http://schemas.microsoft.com/office/powerpoint/2010/main" val="5495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15</a:t>
            </a:fld>
            <a:endParaRPr lang="en-US"/>
          </a:p>
        </p:txBody>
      </p:sp>
    </p:spTree>
    <p:extLst>
      <p:ext uri="{BB962C8B-B14F-4D97-AF65-F5344CB8AC3E}">
        <p14:creationId xmlns:p14="http://schemas.microsoft.com/office/powerpoint/2010/main" val="1286047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mn-lt"/>
                <a:ea typeface="ＭＳ Ｐゴシック" pitchFamily="34" charset="-128"/>
                <a:cs typeface="+mn-cs"/>
              </a:rPr>
              <a:t>Changes in the Guidelines for ENQA Agency Reviews as of 6 December 2017</a:t>
            </a:r>
            <a:br>
              <a:rPr lang="en-US" dirty="0"/>
            </a:br>
            <a:r>
              <a:rPr lang="en-US" sz="1200" b="0" i="0" kern="1200" dirty="0">
                <a:solidFill>
                  <a:schemeClr val="tx1"/>
                </a:solidFill>
                <a:effectLst/>
                <a:latin typeface="+mn-lt"/>
                <a:ea typeface="ＭＳ Ｐゴシック" pitchFamily="34" charset="-128"/>
                <a:cs typeface="+mn-cs"/>
              </a:rPr>
              <a:t>On 6 December 2017, the ENQA Board took a decision to amend one aspect of the Guidelines for ENQA Agency Reviews: once the review panels have finalised the external review report, the review secretary will send it to the agency under review for comments relating to factual errors and grave misunderstandings with the judgments on compliance in place for each standard of the ESG Parts 2 and 3 (they were previously omitted).</a:t>
            </a:r>
            <a:endParaRPr lang="en-US" dirty="0"/>
          </a:p>
        </p:txBody>
      </p:sp>
      <p:sp>
        <p:nvSpPr>
          <p:cNvPr id="4" name="Slide Number Placeholder 3"/>
          <p:cNvSpPr>
            <a:spLocks noGrp="1"/>
          </p:cNvSpPr>
          <p:nvPr>
            <p:ph type="sldNum" sz="quarter" idx="10"/>
          </p:nvPr>
        </p:nvSpPr>
        <p:spPr/>
        <p:txBody>
          <a:bodyPr/>
          <a:lstStyle/>
          <a:p>
            <a:pPr>
              <a:defRPr/>
            </a:pPr>
            <a:fld id="{4AD91AF6-03E8-4FBD-A9C4-31FC876453F1}" type="slidenum">
              <a:rPr lang="en-US" smtClean="0"/>
              <a:pPr>
                <a:defRPr/>
              </a:pPr>
              <a:t>16</a:t>
            </a:fld>
            <a:endParaRPr lang="en-US"/>
          </a:p>
        </p:txBody>
      </p:sp>
    </p:spTree>
    <p:extLst>
      <p:ext uri="{BB962C8B-B14F-4D97-AF65-F5344CB8AC3E}">
        <p14:creationId xmlns:p14="http://schemas.microsoft.com/office/powerpoint/2010/main" val="984934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463" y="2888394"/>
            <a:ext cx="8348662" cy="1076009"/>
          </a:xfrm>
        </p:spPr>
        <p:txBody>
          <a:bodyPr/>
          <a:lstStyle/>
          <a:p>
            <a:r>
              <a:rPr lang="en-US"/>
              <a:t>Click to edit Master title style</a:t>
            </a:r>
            <a:endParaRPr lang="en-US" dirty="0"/>
          </a:p>
        </p:txBody>
      </p:sp>
      <p:sp>
        <p:nvSpPr>
          <p:cNvPr id="3" name="Subtitle 2"/>
          <p:cNvSpPr>
            <a:spLocks noGrp="1"/>
          </p:cNvSpPr>
          <p:nvPr>
            <p:ph type="subTitle" idx="1"/>
          </p:nvPr>
        </p:nvSpPr>
        <p:spPr>
          <a:xfrm>
            <a:off x="398463" y="4079792"/>
            <a:ext cx="8348662" cy="127883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98463" y="5835650"/>
            <a:ext cx="1052512" cy="360363"/>
          </a:xfrm>
        </p:spPr>
        <p:txBody>
          <a:bodyPr/>
          <a:lstStyle>
            <a:lvl1pPr>
              <a:defRPr smtClean="0"/>
            </a:lvl1pPr>
          </a:lstStyle>
          <a:p>
            <a:pPr>
              <a:defRPr/>
            </a:pPr>
            <a:fld id="{AA2D67A3-791E-46A1-BF99-9A0C0A9A353E}" type="datetime1">
              <a:rPr lang="fi-FI"/>
              <a:pPr>
                <a:defRPr/>
              </a:pPr>
              <a:t>1.10.2018</a:t>
            </a:fld>
            <a:endParaRPr lang="en-US"/>
          </a:p>
        </p:txBody>
      </p:sp>
      <p:sp>
        <p:nvSpPr>
          <p:cNvPr id="5" name="Footer Placeholder 4"/>
          <p:cNvSpPr>
            <a:spLocks noGrp="1"/>
          </p:cNvSpPr>
          <p:nvPr>
            <p:ph type="ftr" sz="quarter" idx="11"/>
          </p:nvPr>
        </p:nvSpPr>
        <p:spPr>
          <a:xfrm>
            <a:off x="1603375" y="5835650"/>
            <a:ext cx="6380163" cy="360363"/>
          </a:xfrm>
        </p:spPr>
        <p:txBody>
          <a:bodyPr/>
          <a:lstStyle>
            <a:lvl1pPr>
              <a:defRPr/>
            </a:lvl1pPr>
          </a:lstStyle>
          <a:p>
            <a:pPr>
              <a:defRPr/>
            </a:pPr>
            <a:r>
              <a:rPr lang="en-US"/>
              <a:t>replace txt View menu &gt; Header and footer </a:t>
            </a:r>
          </a:p>
        </p:txBody>
      </p:sp>
      <p:sp>
        <p:nvSpPr>
          <p:cNvPr id="6" name="Slide Number Placeholder 5"/>
          <p:cNvSpPr>
            <a:spLocks noGrp="1"/>
          </p:cNvSpPr>
          <p:nvPr>
            <p:ph type="sldNum" sz="quarter" idx="12"/>
          </p:nvPr>
        </p:nvSpPr>
        <p:spPr>
          <a:xfrm>
            <a:off x="8207375" y="5835650"/>
            <a:ext cx="539750" cy="360363"/>
          </a:xfrm>
        </p:spPr>
        <p:txBody>
          <a:bodyPr/>
          <a:lstStyle>
            <a:lvl1pPr>
              <a:defRPr smtClean="0"/>
            </a:lvl1pPr>
          </a:lstStyle>
          <a:p>
            <a:pPr>
              <a:defRPr/>
            </a:pPr>
            <a:fld id="{E3E127CE-5CC6-4D9F-86D3-CA81381E5E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78F136A6-D163-4A74-A3A8-0E068F9BF8E1}" type="datetime1">
              <a:rPr lang="fi-FI"/>
              <a:pPr>
                <a:defRPr/>
              </a:pPr>
              <a:t>1.10.2018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replace txt View menu &gt; Header and footer </a:t>
            </a:r>
          </a:p>
        </p:txBody>
      </p:sp>
      <p:sp>
        <p:nvSpPr>
          <p:cNvPr id="6" name="Slide Number Placeholder 5"/>
          <p:cNvSpPr>
            <a:spLocks noGrp="1"/>
          </p:cNvSpPr>
          <p:nvPr>
            <p:ph type="sldNum" sz="quarter" idx="12"/>
          </p:nvPr>
        </p:nvSpPr>
        <p:spPr/>
        <p:txBody>
          <a:bodyPr/>
          <a:lstStyle>
            <a:lvl1pPr>
              <a:defRPr smtClean="0"/>
            </a:lvl1pPr>
          </a:lstStyle>
          <a:p>
            <a:pPr>
              <a:defRPr/>
            </a:pPr>
            <a:fld id="{BD3A51B6-83B9-4DB3-AD19-BF098BF5FE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463" y="1811338"/>
            <a:ext cx="4097337" cy="43148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199" y="1811338"/>
            <a:ext cx="4098925" cy="431482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mtClean="0"/>
            </a:lvl1pPr>
          </a:lstStyle>
          <a:p>
            <a:pPr>
              <a:defRPr/>
            </a:pPr>
            <a:fld id="{46A5A64D-CCED-423C-8069-6AD465D110EC}" type="datetime1">
              <a:rPr lang="fi-FI"/>
              <a:pPr>
                <a:defRPr/>
              </a:pPr>
              <a:t>1.10.2018</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replace txt View menu &gt; Header and footer </a:t>
            </a:r>
          </a:p>
        </p:txBody>
      </p:sp>
      <p:sp>
        <p:nvSpPr>
          <p:cNvPr id="7" name="Slide Number Placeholder 6"/>
          <p:cNvSpPr>
            <a:spLocks noGrp="1"/>
          </p:cNvSpPr>
          <p:nvPr>
            <p:ph type="sldNum" sz="quarter" idx="12"/>
          </p:nvPr>
        </p:nvSpPr>
        <p:spPr/>
        <p:txBody>
          <a:bodyPr/>
          <a:lstStyle>
            <a:lvl1pPr>
              <a:defRPr smtClean="0"/>
            </a:lvl1pPr>
          </a:lstStyle>
          <a:p>
            <a:pPr>
              <a:defRPr/>
            </a:pPr>
            <a:fld id="{51BF82BD-E73B-41F3-BA4E-5296648003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49C6739E-0087-48DE-8CBC-BA49F42404F4}" type="datetime1">
              <a:rPr lang="fi-FI"/>
              <a:pPr>
                <a:defRPr/>
              </a:pPr>
              <a:t>1.10.2018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replace txt View menu &gt; Header and footer </a:t>
            </a:r>
          </a:p>
        </p:txBody>
      </p:sp>
      <p:sp>
        <p:nvSpPr>
          <p:cNvPr id="5" name="Slide Number Placeholder 4"/>
          <p:cNvSpPr>
            <a:spLocks noGrp="1"/>
          </p:cNvSpPr>
          <p:nvPr>
            <p:ph type="sldNum" sz="quarter" idx="12"/>
          </p:nvPr>
        </p:nvSpPr>
        <p:spPr/>
        <p:txBody>
          <a:bodyPr/>
          <a:lstStyle>
            <a:lvl1pPr>
              <a:defRPr smtClean="0"/>
            </a:lvl1pPr>
          </a:lstStyle>
          <a:p>
            <a:pPr>
              <a:defRPr/>
            </a:pPr>
            <a:fld id="{985B5640-C9AF-4A78-948C-E68F2FCA45C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D7A401D8-5AF4-4AB8-B0F7-7567D00C08F0}" type="datetime1">
              <a:rPr lang="fi-FI"/>
              <a:pPr>
                <a:defRPr/>
              </a:pPr>
              <a:t>1.10.2018</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replace txt View menu &gt; Header and footer </a:t>
            </a:r>
          </a:p>
        </p:txBody>
      </p:sp>
      <p:sp>
        <p:nvSpPr>
          <p:cNvPr id="4" name="Slide Number Placeholder 3"/>
          <p:cNvSpPr>
            <a:spLocks noGrp="1"/>
          </p:cNvSpPr>
          <p:nvPr>
            <p:ph type="sldNum" sz="quarter" idx="12"/>
          </p:nvPr>
        </p:nvSpPr>
        <p:spPr/>
        <p:txBody>
          <a:bodyPr/>
          <a:lstStyle>
            <a:lvl1pPr>
              <a:defRPr smtClean="0"/>
            </a:lvl1pPr>
          </a:lstStyle>
          <a:p>
            <a:pPr>
              <a:defRPr/>
            </a:pPr>
            <a:fld id="{41AF1249-6E08-4C28-899D-6EDDB59B314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3" name="Picture 8" descr="tausta_kiitos.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 name="Title 6"/>
          <p:cNvSpPr>
            <a:spLocks noGrp="1"/>
          </p:cNvSpPr>
          <p:nvPr>
            <p:ph type="title"/>
          </p:nvPr>
        </p:nvSpPr>
        <p:spPr>
          <a:xfrm>
            <a:off x="398463" y="3430170"/>
            <a:ext cx="8348662" cy="1026385"/>
          </a:xfrm>
        </p:spPr>
        <p:txBody>
          <a:bodyPr anchor="ctr"/>
          <a:lstStyle>
            <a:lvl1pPr algn="ctr">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7" descr="nauha4.jpg"/>
          <p:cNvPicPr>
            <a:picLocks noChangeAspect="1"/>
          </p:cNvPicPr>
          <p:nvPr userDrawn="1"/>
        </p:nvPicPr>
        <p:blipFill>
          <a:blip r:embed="rId8"/>
          <a:srcRect/>
          <a:stretch>
            <a:fillRect/>
          </a:stretch>
        </p:blipFill>
        <p:spPr bwMode="auto">
          <a:xfrm>
            <a:off x="0" y="6318250"/>
            <a:ext cx="9144000" cy="539750"/>
          </a:xfrm>
          <a:prstGeom prst="rect">
            <a:avLst/>
          </a:prstGeom>
          <a:noFill/>
          <a:ln w="9525">
            <a:noFill/>
            <a:miter lim="800000"/>
            <a:headEnd/>
            <a:tailEnd/>
          </a:ln>
        </p:spPr>
      </p:pic>
      <p:sp>
        <p:nvSpPr>
          <p:cNvPr id="2051" name="Title Placeholder 1"/>
          <p:cNvSpPr>
            <a:spLocks noGrp="1"/>
          </p:cNvSpPr>
          <p:nvPr>
            <p:ph type="title"/>
          </p:nvPr>
        </p:nvSpPr>
        <p:spPr bwMode="auto">
          <a:xfrm>
            <a:off x="398463" y="631825"/>
            <a:ext cx="8348662" cy="10255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Text Placeholder 2"/>
          <p:cNvSpPr>
            <a:spLocks noGrp="1"/>
          </p:cNvSpPr>
          <p:nvPr>
            <p:ph type="body" idx="1"/>
          </p:nvPr>
        </p:nvSpPr>
        <p:spPr bwMode="auto">
          <a:xfrm>
            <a:off x="398463" y="1819275"/>
            <a:ext cx="8348662" cy="4175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98463" y="6291263"/>
            <a:ext cx="1052512" cy="360362"/>
          </a:xfrm>
          <a:prstGeom prst="rect">
            <a:avLst/>
          </a:prstGeom>
        </p:spPr>
        <p:txBody>
          <a:bodyPr vert="horz" wrap="square" lIns="91440" tIns="45720" rIns="91440" bIns="45720" numCol="1" anchor="b" anchorCtr="0" compatLnSpc="1">
            <a:prstTxWarp prst="textNoShape">
              <a:avLst/>
            </a:prstTxWarp>
          </a:bodyPr>
          <a:lstStyle>
            <a:lvl1pPr>
              <a:defRPr sz="900" smtClean="0">
                <a:solidFill>
                  <a:srgbClr val="404040"/>
                </a:solidFill>
                <a:latin typeface="Arial" pitchFamily="34" charset="0"/>
              </a:defRPr>
            </a:lvl1pPr>
          </a:lstStyle>
          <a:p>
            <a:pPr>
              <a:defRPr/>
            </a:pPr>
            <a:fld id="{8DEF5537-08B1-46BA-9707-DE1027FE0A31}" type="datetime1">
              <a:rPr lang="fi-FI"/>
              <a:pPr>
                <a:defRPr/>
              </a:pPr>
              <a:t>1.10.2018</a:t>
            </a:fld>
            <a:endParaRPr lang="en-US"/>
          </a:p>
        </p:txBody>
      </p:sp>
      <p:sp>
        <p:nvSpPr>
          <p:cNvPr id="5" name="Footer Placeholder 4"/>
          <p:cNvSpPr>
            <a:spLocks noGrp="1"/>
          </p:cNvSpPr>
          <p:nvPr>
            <p:ph type="ftr" sz="quarter" idx="3"/>
          </p:nvPr>
        </p:nvSpPr>
        <p:spPr>
          <a:xfrm>
            <a:off x="1603375" y="6291263"/>
            <a:ext cx="6380163" cy="360362"/>
          </a:xfrm>
          <a:prstGeom prst="rect">
            <a:avLst/>
          </a:prstGeom>
        </p:spPr>
        <p:txBody>
          <a:bodyPr vert="horz" lIns="91440" tIns="45720" rIns="91440" bIns="45720" rtlCol="0" anchor="b"/>
          <a:lstStyle>
            <a:lvl1pPr algn="l" fontAlgn="auto">
              <a:spcBef>
                <a:spcPts val="0"/>
              </a:spcBef>
              <a:spcAft>
                <a:spcPts val="0"/>
              </a:spcAft>
              <a:defRPr sz="900">
                <a:solidFill>
                  <a:srgbClr val="404040"/>
                </a:solidFill>
                <a:latin typeface="+mn-lt"/>
                <a:ea typeface="+mn-ea"/>
              </a:defRPr>
            </a:lvl1pPr>
          </a:lstStyle>
          <a:p>
            <a:pPr>
              <a:defRPr/>
            </a:pPr>
            <a:r>
              <a:rPr lang="en-US"/>
              <a:t>replace txt View menu &gt; Header and footer </a:t>
            </a:r>
            <a:endParaRPr lang="en-US" dirty="0"/>
          </a:p>
        </p:txBody>
      </p:sp>
      <p:sp>
        <p:nvSpPr>
          <p:cNvPr id="6" name="Slide Number Placeholder 5"/>
          <p:cNvSpPr>
            <a:spLocks noGrp="1"/>
          </p:cNvSpPr>
          <p:nvPr>
            <p:ph type="sldNum" sz="quarter" idx="4"/>
          </p:nvPr>
        </p:nvSpPr>
        <p:spPr>
          <a:xfrm>
            <a:off x="8207375" y="6291263"/>
            <a:ext cx="539750" cy="360362"/>
          </a:xfrm>
          <a:prstGeom prst="rect">
            <a:avLst/>
          </a:prstGeom>
        </p:spPr>
        <p:txBody>
          <a:bodyPr vert="horz" wrap="square" lIns="91440" tIns="45720" rIns="91440" bIns="45720" numCol="1" anchor="b" anchorCtr="0" compatLnSpc="1">
            <a:prstTxWarp prst="textNoShape">
              <a:avLst/>
            </a:prstTxWarp>
          </a:bodyPr>
          <a:lstStyle>
            <a:lvl1pPr algn="r">
              <a:defRPr sz="900" smtClean="0">
                <a:solidFill>
                  <a:srgbClr val="404040"/>
                </a:solidFill>
                <a:latin typeface="Arial" pitchFamily="34" charset="0"/>
              </a:defRPr>
            </a:lvl1pPr>
          </a:lstStyle>
          <a:p>
            <a:pPr>
              <a:defRPr/>
            </a:pPr>
            <a:fld id="{6E506AD2-6235-4655-8AFA-9CC291536BDF}" type="slidenum">
              <a:rPr lang="en-US"/>
              <a:pPr>
                <a:defRPr/>
              </a:pPr>
              <a:t>‹#›</a:t>
            </a:fld>
            <a:endParaRPr lang="en-US"/>
          </a:p>
        </p:txBody>
      </p:sp>
      <p:pic>
        <p:nvPicPr>
          <p:cNvPr id="2056" name="Picture 6" descr="logo.jpg"/>
          <p:cNvPicPr>
            <a:picLocks noChangeAspect="1"/>
          </p:cNvPicPr>
          <p:nvPr userDrawn="1"/>
        </p:nvPicPr>
        <p:blipFill>
          <a:blip r:embed="rId9"/>
          <a:srcRect/>
          <a:stretch>
            <a:fillRect/>
          </a:stretch>
        </p:blipFill>
        <p:spPr bwMode="auto">
          <a:xfrm>
            <a:off x="8043863" y="274638"/>
            <a:ext cx="642937" cy="3571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p:txStyles>
    <p:titleStyle>
      <a:lvl1pPr algn="l" defTabSz="457200" rtl="0" eaLnBrk="1" fontAlgn="base" hangingPunct="1">
        <a:spcBef>
          <a:spcPct val="0"/>
        </a:spcBef>
        <a:spcAft>
          <a:spcPct val="0"/>
        </a:spcAft>
        <a:defRPr sz="3200" kern="1200">
          <a:solidFill>
            <a:schemeClr val="accent1"/>
          </a:solidFill>
          <a:latin typeface="+mj-lt"/>
          <a:ea typeface="ＭＳ Ｐゴシック" pitchFamily="34" charset="-128"/>
          <a:cs typeface="+mj-cs"/>
        </a:defRPr>
      </a:lvl1pPr>
      <a:lvl2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2pPr>
      <a:lvl3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3pPr>
      <a:lvl4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4pPr>
      <a:lvl5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271850" y="2531720"/>
            <a:ext cx="8674442" cy="1076325"/>
          </a:xfrm>
        </p:spPr>
        <p:txBody>
          <a:bodyPr/>
          <a:lstStyle/>
          <a:p>
            <a:r>
              <a:rPr lang="en-GB" sz="3100" dirty="0"/>
              <a:t>What to expect - main stages of the review process</a:t>
            </a:r>
            <a:endParaRPr lang="en-US" sz="3100" dirty="0"/>
          </a:p>
        </p:txBody>
      </p:sp>
      <p:sp>
        <p:nvSpPr>
          <p:cNvPr id="9219" name="Subtitle 2"/>
          <p:cNvSpPr>
            <a:spLocks noGrp="1"/>
          </p:cNvSpPr>
          <p:nvPr>
            <p:ph type="subTitle" idx="1"/>
          </p:nvPr>
        </p:nvSpPr>
        <p:spPr>
          <a:xfrm>
            <a:off x="398463" y="3898550"/>
            <a:ext cx="8348662" cy="1379828"/>
          </a:xfrm>
        </p:spPr>
        <p:txBody>
          <a:bodyPr/>
          <a:lstStyle/>
          <a:p>
            <a:pPr eaLnBrk="1" hangingPunct="1"/>
            <a:r>
              <a:rPr lang="en-GB" b="1" dirty="0"/>
              <a:t>Agnė Grajauskienė</a:t>
            </a:r>
          </a:p>
          <a:p>
            <a:r>
              <a:rPr lang="en-GB" dirty="0"/>
              <a:t>Freelance Quality Assurance Manager</a:t>
            </a:r>
          </a:p>
          <a:p>
            <a:pPr eaLnBrk="1" hangingPunct="1"/>
            <a:r>
              <a:rPr lang="en-GB" dirty="0"/>
              <a:t>Former Reviews Manager at ENQA</a:t>
            </a:r>
          </a:p>
          <a:p>
            <a:pPr eaLnBrk="1" hangingPunct="1"/>
            <a:endParaRPr lang="en-US" sz="2400" dirty="0"/>
          </a:p>
        </p:txBody>
      </p:sp>
      <p:sp>
        <p:nvSpPr>
          <p:cNvPr id="9220" name="Date Placeholder 3"/>
          <p:cNvSpPr>
            <a:spLocks noGrp="1"/>
          </p:cNvSpPr>
          <p:nvPr>
            <p:ph type="dt" sz="quarter" idx="10"/>
          </p:nvPr>
        </p:nvSpPr>
        <p:spPr bwMode="auto">
          <a:noFill/>
          <a:ln>
            <a:miter lim="800000"/>
            <a:headEnd/>
            <a:tailEnd/>
          </a:ln>
        </p:spPr>
        <p:txBody>
          <a:bodyPr/>
          <a:lstStyle/>
          <a:p>
            <a:fld id="{83F8CB07-5F4D-440F-A8A4-5C0EEB9C357D}" type="datetime1">
              <a:rPr lang="fi-FI">
                <a:latin typeface="Arial" charset="0"/>
              </a:rPr>
              <a:pPr/>
              <a:t>1.10.2018</a:t>
            </a:fld>
            <a:endParaRPr lang="en-US" dirty="0">
              <a:latin typeface="Arial" charset="0"/>
            </a:endParaRPr>
          </a:p>
        </p:txBody>
      </p:sp>
      <p:sp>
        <p:nvSpPr>
          <p:cNvPr id="8196"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ENQA Seminar for agencies preparing for an initial external review</a:t>
            </a:r>
            <a:endParaRPr lang="en-US" altLang="hu-HU" dirty="0"/>
          </a:p>
        </p:txBody>
      </p:sp>
      <p:sp>
        <p:nvSpPr>
          <p:cNvPr id="9222" name="Slide Number Placeholder 5"/>
          <p:cNvSpPr>
            <a:spLocks noGrp="1"/>
          </p:cNvSpPr>
          <p:nvPr>
            <p:ph type="sldNum" sz="quarter" idx="12"/>
          </p:nvPr>
        </p:nvSpPr>
        <p:spPr bwMode="auto">
          <a:noFill/>
          <a:ln>
            <a:miter lim="800000"/>
            <a:headEnd/>
            <a:tailEnd/>
          </a:ln>
        </p:spPr>
        <p:txBody>
          <a:bodyPr/>
          <a:lstStyle/>
          <a:p>
            <a:fld id="{7DFFE6DA-ADF5-4BB0-8CDB-DE183EA3197B}" type="slidenum">
              <a:rPr lang="en-US">
                <a:latin typeface="Arial" charset="0"/>
              </a:rPr>
              <a:pPr/>
              <a:t>1</a:t>
            </a:fld>
            <a:endParaRPr lang="en-US">
              <a:latin typeface="Arial" charset="0"/>
            </a:endParaRPr>
          </a:p>
        </p:txBody>
      </p:sp>
      <p:pic>
        <p:nvPicPr>
          <p:cNvPr id="2" name="Picture 1">
            <a:extLst>
              <a:ext uri="{FF2B5EF4-FFF2-40B4-BE49-F238E27FC236}">
                <a16:creationId xmlns:a16="http://schemas.microsoft.com/office/drawing/2014/main" id="{54933EFE-E3FE-4DCC-8002-EAE9981FC5E6}"/>
              </a:ext>
            </a:extLst>
          </p:cNvPr>
          <p:cNvPicPr>
            <a:picLocks noChangeAspect="1"/>
          </p:cNvPicPr>
          <p:nvPr/>
        </p:nvPicPr>
        <p:blipFill>
          <a:blip r:embed="rId2"/>
          <a:stretch>
            <a:fillRect/>
          </a:stretch>
        </p:blipFill>
        <p:spPr>
          <a:xfrm>
            <a:off x="4390768" y="4745359"/>
            <a:ext cx="4481384" cy="833034"/>
          </a:xfrm>
          <a:prstGeom prst="rect">
            <a:avLst/>
          </a:prstGeom>
        </p:spPr>
      </p:pic>
      <p:pic>
        <p:nvPicPr>
          <p:cNvPr id="3" name="Picture 2">
            <a:extLst>
              <a:ext uri="{FF2B5EF4-FFF2-40B4-BE49-F238E27FC236}">
                <a16:creationId xmlns:a16="http://schemas.microsoft.com/office/drawing/2014/main" id="{67593BD7-D209-4A84-9086-526DAF60E9DA}"/>
              </a:ext>
            </a:extLst>
          </p:cNvPr>
          <p:cNvPicPr>
            <a:picLocks noChangeAspect="1"/>
          </p:cNvPicPr>
          <p:nvPr/>
        </p:nvPicPr>
        <p:blipFill>
          <a:blip r:embed="rId3"/>
          <a:stretch>
            <a:fillRect/>
          </a:stretch>
        </p:blipFill>
        <p:spPr>
          <a:xfrm>
            <a:off x="4744995" y="5768863"/>
            <a:ext cx="4307610" cy="3169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8674" y="844731"/>
            <a:ext cx="8717280" cy="5512525"/>
          </a:xfrm>
        </p:spPr>
        <p:txBody>
          <a:bodyPr>
            <a:noAutofit/>
          </a:bodyPr>
          <a:lstStyle/>
          <a:p>
            <a:pPr>
              <a:buSzPct val="82000"/>
              <a:buFont typeface="Wingdings" panose="05000000000000000000" pitchFamily="2" charset="2"/>
              <a:buChar char="q"/>
            </a:pPr>
            <a:r>
              <a:rPr lang="en-GB" sz="1600" dirty="0"/>
              <a:t>All panel members must have been </a:t>
            </a:r>
            <a:r>
              <a:rPr lang="en-GB" sz="1600" b="1" dirty="0">
                <a:solidFill>
                  <a:schemeClr val="accent1"/>
                </a:solidFill>
                <a:cs typeface="+mj-cs"/>
              </a:rPr>
              <a:t>trained by ENQA</a:t>
            </a:r>
            <a:r>
              <a:rPr lang="en-GB" sz="1600" b="1" dirty="0"/>
              <a:t>. </a:t>
            </a:r>
          </a:p>
          <a:p>
            <a:pPr>
              <a:buSzPct val="82000"/>
              <a:buFont typeface="Wingdings" panose="05000000000000000000" pitchFamily="2" charset="2"/>
              <a:buChar char="q"/>
            </a:pPr>
            <a:r>
              <a:rPr lang="en-GB" sz="1600" dirty="0"/>
              <a:t>At least </a:t>
            </a:r>
            <a:r>
              <a:rPr lang="en-GB" sz="1600" b="1" dirty="0">
                <a:solidFill>
                  <a:schemeClr val="accent1"/>
                </a:solidFill>
                <a:cs typeface="+mj-cs"/>
              </a:rPr>
              <a:t>2 </a:t>
            </a:r>
            <a:r>
              <a:rPr lang="en-GB" sz="1600" dirty="0"/>
              <a:t>panel members from </a:t>
            </a:r>
            <a:r>
              <a:rPr lang="en-GB" sz="1600" b="1" dirty="0">
                <a:solidFill>
                  <a:schemeClr val="accent1"/>
                </a:solidFill>
                <a:cs typeface="+mj-cs"/>
              </a:rPr>
              <a:t>outside the national system </a:t>
            </a:r>
            <a:r>
              <a:rPr lang="en-GB" sz="1600" dirty="0"/>
              <a:t>of the agency.</a:t>
            </a:r>
          </a:p>
          <a:p>
            <a:pPr>
              <a:buSzPct val="82000"/>
              <a:buFont typeface="Wingdings" panose="05000000000000000000" pitchFamily="2" charset="2"/>
              <a:buChar char="q"/>
            </a:pPr>
            <a:r>
              <a:rPr lang="en-GB" sz="1600" dirty="0"/>
              <a:t>The review chair and the review secretary may not come from the same country</a:t>
            </a:r>
          </a:p>
          <a:p>
            <a:pPr>
              <a:buSzPct val="82000"/>
              <a:buFont typeface="Wingdings" panose="05000000000000000000" pitchFamily="2" charset="2"/>
              <a:buChar char="q"/>
            </a:pPr>
            <a:r>
              <a:rPr lang="en-GB" sz="1600" dirty="0"/>
              <a:t>The review chair should not come from the country of the agency under review </a:t>
            </a:r>
          </a:p>
          <a:p>
            <a:pPr>
              <a:buSzPct val="82000"/>
              <a:buFont typeface="Wingdings" panose="05000000000000000000" pitchFamily="2" charset="2"/>
              <a:buChar char="q"/>
            </a:pPr>
            <a:r>
              <a:rPr lang="en-GB" sz="1600" dirty="0"/>
              <a:t>At least one member has good </a:t>
            </a:r>
            <a:r>
              <a:rPr lang="en-GB" sz="1600" b="1" dirty="0">
                <a:solidFill>
                  <a:schemeClr val="accent1"/>
                </a:solidFill>
                <a:cs typeface="+mj-cs"/>
              </a:rPr>
              <a:t>knowledge and understanding of the higher education and quality assurance system </a:t>
            </a:r>
            <a:r>
              <a:rPr lang="en-GB" sz="1600" dirty="0"/>
              <a:t>in which the agency (predominantly) operates.</a:t>
            </a:r>
          </a:p>
          <a:p>
            <a:pPr>
              <a:buSzPct val="82000"/>
              <a:buFont typeface="Wingdings" panose="05000000000000000000" pitchFamily="2" charset="2"/>
              <a:buChar char="q"/>
            </a:pPr>
            <a:r>
              <a:rPr lang="en-GB" sz="1600" dirty="0"/>
              <a:t>At least one panel member has </a:t>
            </a:r>
            <a:r>
              <a:rPr lang="en-GB" sz="1600" b="1" dirty="0">
                <a:solidFill>
                  <a:schemeClr val="accent1"/>
                </a:solidFill>
                <a:cs typeface="+mj-cs"/>
              </a:rPr>
              <a:t>fluent knowledge of the main working language </a:t>
            </a:r>
            <a:r>
              <a:rPr lang="en-GB" sz="1600" dirty="0"/>
              <a:t>of the agency and/or the language of the country in which the agency (predominantly) operates.</a:t>
            </a:r>
          </a:p>
          <a:p>
            <a:pPr>
              <a:buSzPct val="82000"/>
              <a:buFont typeface="Wingdings" panose="05000000000000000000" pitchFamily="2" charset="2"/>
              <a:buChar char="q"/>
            </a:pPr>
            <a:r>
              <a:rPr lang="en-GB" sz="1600" b="1" dirty="0">
                <a:solidFill>
                  <a:schemeClr val="accent1"/>
                </a:solidFill>
                <a:cs typeface="+mj-cs"/>
              </a:rPr>
              <a:t>Gender balance </a:t>
            </a:r>
            <a:r>
              <a:rPr lang="en-GB" sz="1600" dirty="0"/>
              <a:t>is taken into consideration. A panel never has only male or only female members. </a:t>
            </a:r>
          </a:p>
          <a:p>
            <a:pPr>
              <a:buSzPct val="82000"/>
              <a:buFont typeface="Wingdings" panose="05000000000000000000" pitchFamily="2" charset="2"/>
              <a:buChar char="q"/>
            </a:pPr>
            <a:r>
              <a:rPr lang="en-GB" sz="1600" dirty="0"/>
              <a:t>No current nor former members (last five years) of staff of the agency under review can take part in the review panel.</a:t>
            </a:r>
          </a:p>
          <a:p>
            <a:pPr>
              <a:buSzPct val="82000"/>
              <a:buFont typeface="Wingdings" panose="05000000000000000000" pitchFamily="2" charset="2"/>
              <a:buChar char="q"/>
            </a:pPr>
            <a:r>
              <a:rPr lang="en-GB" sz="1600" dirty="0"/>
              <a:t>Current members of the ENQA Board are not eligible to serve as reviewers in ENQA Agency Reviews.</a:t>
            </a:r>
          </a:p>
          <a:p>
            <a:pPr>
              <a:buSzPct val="82000"/>
              <a:buFont typeface="Wingdings" panose="05000000000000000000" pitchFamily="2" charset="2"/>
              <a:buChar char="q"/>
            </a:pPr>
            <a:r>
              <a:rPr lang="en-GB" sz="1600" dirty="0"/>
              <a:t>The review chair will have </a:t>
            </a:r>
            <a:r>
              <a:rPr lang="en-GB" sz="1600" b="1" dirty="0">
                <a:solidFill>
                  <a:schemeClr val="accent1"/>
                </a:solidFill>
                <a:cs typeface="+mj-cs"/>
              </a:rPr>
              <a:t>previous experience </a:t>
            </a:r>
            <a:r>
              <a:rPr lang="en-GB" sz="1600" dirty="0"/>
              <a:t>taking part in an ENQA Agency Review.</a:t>
            </a:r>
          </a:p>
          <a:p>
            <a:pPr>
              <a:buSzPct val="82000"/>
              <a:buFont typeface="Wingdings" panose="05000000000000000000" pitchFamily="2" charset="2"/>
              <a:buChar char="q"/>
            </a:pPr>
            <a:r>
              <a:rPr lang="en-GB" sz="1600" dirty="0"/>
              <a:t>The review secretary will normally have previous experience taking part in an ENQA Agency Review.</a:t>
            </a:r>
          </a:p>
          <a:p>
            <a:pPr>
              <a:buSzPct val="82000"/>
              <a:buFont typeface="Wingdings" panose="05000000000000000000" pitchFamily="2" charset="2"/>
              <a:buChar char="q"/>
            </a:pPr>
            <a:r>
              <a:rPr lang="en-GB" sz="1600" dirty="0"/>
              <a:t>Whenever possible, at least one panel member will </a:t>
            </a:r>
            <a:r>
              <a:rPr lang="en-GB" sz="1600" b="1" dirty="0">
                <a:solidFill>
                  <a:schemeClr val="accent1"/>
                </a:solidFill>
                <a:cs typeface="+mj-cs"/>
              </a:rPr>
              <a:t>not have previously participated</a:t>
            </a:r>
            <a:r>
              <a:rPr lang="en-GB" sz="1600" dirty="0"/>
              <a:t> in an ENQA Agency Review.</a:t>
            </a:r>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1.10.2018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10</a:t>
            </a:fld>
            <a:endParaRPr lang="en-US"/>
          </a:p>
        </p:txBody>
      </p:sp>
    </p:spTree>
    <p:extLst>
      <p:ext uri="{BB962C8B-B14F-4D97-AF65-F5344CB8AC3E}">
        <p14:creationId xmlns:p14="http://schemas.microsoft.com/office/powerpoint/2010/main" val="231432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1000"/>
                                        <p:tgtEl>
                                          <p:spTgt spid="3">
                                            <p:txEl>
                                              <p:pRg st="7" end="7"/>
                                            </p:txEl>
                                          </p:spTgt>
                                        </p:tgtEl>
                                      </p:cBhvr>
                                    </p:animEffect>
                                    <p:anim calcmode="lin" valueType="num">
                                      <p:cBhvr>
                                        <p:cTn id="5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1" end="11"/>
                                            </p:txEl>
                                          </p:spTgt>
                                        </p:tgtEl>
                                        <p:attrNameLst>
                                          <p:attrName>style.visibility</p:attrName>
                                        </p:attrNameLst>
                                      </p:cBhvr>
                                      <p:to>
                                        <p:strVal val="visible"/>
                                      </p:to>
                                    </p:set>
                                    <p:animEffect transition="in" filter="fade">
                                      <p:cBhvr>
                                        <p:cTn id="70" dur="1000"/>
                                        <p:tgtEl>
                                          <p:spTgt spid="3">
                                            <p:txEl>
                                              <p:pRg st="11" end="11"/>
                                            </p:txEl>
                                          </p:spTgt>
                                        </p:tgtEl>
                                      </p:cBhvr>
                                    </p:animEffect>
                                    <p:anim calcmode="lin" valueType="num">
                                      <p:cBhvr>
                                        <p:cTn id="7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8F136A6-D163-4A74-A3A8-0E068F9BF8E1}" type="datetime1">
              <a:rPr lang="fi-FI" smtClean="0"/>
              <a:pPr>
                <a:defRPr/>
              </a:pPr>
              <a:t>1.10.2018</a:t>
            </a:fld>
            <a:endParaRPr lang="en-US"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5544" y="543376"/>
            <a:ext cx="3958215" cy="2661542"/>
          </a:xfr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920"/>
            <a:ext cx="4197494" cy="2765655"/>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930" y="2145080"/>
            <a:ext cx="3924157" cy="2119676"/>
          </a:xfrm>
          <a:prstGeom prst="rect">
            <a:avLst/>
          </a:prstGeom>
        </p:spPr>
      </p:pic>
      <p:grpSp>
        <p:nvGrpSpPr>
          <p:cNvPr id="7" name="Group 6"/>
          <p:cNvGrpSpPr/>
          <p:nvPr/>
        </p:nvGrpSpPr>
        <p:grpSpPr>
          <a:xfrm>
            <a:off x="0" y="3204918"/>
            <a:ext cx="8960751" cy="3721380"/>
            <a:chOff x="0" y="3204918"/>
            <a:chExt cx="8960751" cy="3721380"/>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2087" y="3204918"/>
              <a:ext cx="4648664" cy="287115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856661"/>
              <a:ext cx="4857743" cy="3069637"/>
            </a:xfrm>
            <a:prstGeom prst="rect">
              <a:avLst/>
            </a:prstGeom>
          </p:spPr>
        </p:pic>
      </p:grpSp>
    </p:spTree>
    <p:extLst>
      <p:ext uri="{BB962C8B-B14F-4D97-AF65-F5344CB8AC3E}">
        <p14:creationId xmlns:p14="http://schemas.microsoft.com/office/powerpoint/2010/main" val="9036656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451059"/>
            <a:ext cx="8348662" cy="735421"/>
          </a:xfrm>
        </p:spPr>
        <p:txBody>
          <a:bodyPr/>
          <a:lstStyle/>
          <a:p>
            <a:r>
              <a:rPr lang="de-DE" altLang="en-US" dirty="0"/>
              <a:t>Stage I: before the site visit</a:t>
            </a:r>
            <a:endParaRPr lang="en-GB" dirty="0"/>
          </a:p>
        </p:txBody>
      </p:sp>
      <p:sp>
        <p:nvSpPr>
          <p:cNvPr id="3" name="Content Placeholder 2"/>
          <p:cNvSpPr>
            <a:spLocks noGrp="1"/>
          </p:cNvSpPr>
          <p:nvPr>
            <p:ph sz="half" idx="1"/>
          </p:nvPr>
        </p:nvSpPr>
        <p:spPr>
          <a:xfrm>
            <a:off x="398463" y="1463915"/>
            <a:ext cx="8363902" cy="4549912"/>
          </a:xfrm>
        </p:spPr>
        <p:txBody>
          <a:bodyPr>
            <a:normAutofit/>
          </a:bodyPr>
          <a:lstStyle/>
          <a:p>
            <a:pPr>
              <a:buClr>
                <a:schemeClr val="accent1"/>
              </a:buClr>
              <a:buFont typeface="Wingdings" panose="05000000000000000000" pitchFamily="2" charset="2"/>
              <a:buChar char="ü"/>
            </a:pPr>
            <a:r>
              <a:rPr lang="en-GB" b="1" u="sng" dirty="0">
                <a:solidFill>
                  <a:schemeClr val="accent1"/>
                </a:solidFill>
              </a:rPr>
              <a:t>Self assessment report (SAR)</a:t>
            </a:r>
            <a:r>
              <a:rPr lang="en-GB" b="1" dirty="0">
                <a:solidFill>
                  <a:schemeClr val="accent1"/>
                </a:solidFill>
              </a:rPr>
              <a:t>: </a:t>
            </a:r>
            <a:r>
              <a:rPr lang="en-GB" dirty="0"/>
              <a:t>agency submits its SAR (around 40-60 pages in length excluding annexes) + any other documentation of relevance (annexes). It is important that SAR provides </a:t>
            </a:r>
            <a:r>
              <a:rPr lang="en-GB" b="1" dirty="0">
                <a:solidFill>
                  <a:schemeClr val="accent1"/>
                </a:solidFill>
              </a:rPr>
              <a:t>clear information</a:t>
            </a:r>
            <a:r>
              <a:rPr lang="en-GB" dirty="0"/>
              <a:t>, </a:t>
            </a:r>
            <a:r>
              <a:rPr lang="en-GB" b="1" dirty="0">
                <a:solidFill>
                  <a:schemeClr val="accent1"/>
                </a:solidFill>
              </a:rPr>
              <a:t>sufficient reflections</a:t>
            </a:r>
            <a:r>
              <a:rPr lang="en-GB" dirty="0"/>
              <a:t>, </a:t>
            </a:r>
            <a:r>
              <a:rPr lang="en-GB" b="1" dirty="0">
                <a:solidFill>
                  <a:schemeClr val="accent1"/>
                </a:solidFill>
              </a:rPr>
              <a:t>critique</a:t>
            </a:r>
            <a:r>
              <a:rPr lang="en-GB" dirty="0"/>
              <a:t>, and </a:t>
            </a:r>
            <a:r>
              <a:rPr lang="en-GB" b="1" dirty="0">
                <a:solidFill>
                  <a:schemeClr val="accent1"/>
                </a:solidFill>
              </a:rPr>
              <a:t>analysis.</a:t>
            </a:r>
          </a:p>
          <a:p>
            <a:pPr marL="0" indent="0">
              <a:buClr>
                <a:schemeClr val="accent1"/>
              </a:buClr>
              <a:buNone/>
            </a:pPr>
            <a:r>
              <a:rPr lang="en-GB" b="1" dirty="0">
                <a:solidFill>
                  <a:schemeClr val="accent1"/>
                </a:solidFill>
              </a:rPr>
              <a:t> </a:t>
            </a:r>
          </a:p>
          <a:p>
            <a:pPr>
              <a:buClr>
                <a:schemeClr val="accent1"/>
              </a:buClr>
              <a:buFont typeface="Wingdings" panose="05000000000000000000" pitchFamily="2" charset="2"/>
              <a:buChar char="ü"/>
            </a:pPr>
            <a:endParaRPr lang="en-GB" dirty="0"/>
          </a:p>
          <a:p>
            <a:pPr>
              <a:buClr>
                <a:schemeClr val="accent1"/>
              </a:buClr>
              <a:buFont typeface="Wingdings" panose="05000000000000000000" pitchFamily="2" charset="2"/>
              <a:buChar char="ü"/>
            </a:pPr>
            <a:endParaRPr lang="en-GB" dirty="0"/>
          </a:p>
          <a:p>
            <a:pPr marL="400050" lvl="1" indent="0">
              <a:spcBef>
                <a:spcPts val="600"/>
              </a:spcBef>
              <a:buClr>
                <a:schemeClr val="accent1"/>
              </a:buClr>
              <a:buNone/>
            </a:pPr>
            <a:endParaRPr lang="en-GB" dirty="0"/>
          </a:p>
          <a:p>
            <a:pPr marL="400050" lvl="1" indent="0">
              <a:spcBef>
                <a:spcPts val="600"/>
              </a:spcBef>
              <a:buClr>
                <a:schemeClr val="accent1"/>
              </a:buClr>
              <a:buNone/>
            </a:pPr>
            <a:endParaRPr lang="en-GB" dirty="0"/>
          </a:p>
          <a:p>
            <a:pPr marL="685800" lvl="1">
              <a:spcBef>
                <a:spcPts val="600"/>
              </a:spcBef>
              <a:buClr>
                <a:schemeClr val="tx1"/>
              </a:buClr>
            </a:pPr>
            <a:r>
              <a:rPr lang="en-GB" dirty="0"/>
              <a:t>The review coordinator carries out a </a:t>
            </a:r>
            <a:r>
              <a:rPr lang="en-GB" b="1" dirty="0">
                <a:solidFill>
                  <a:schemeClr val="accent1"/>
                </a:solidFill>
              </a:rPr>
              <a:t>pre-screening of the SAR </a:t>
            </a:r>
            <a:r>
              <a:rPr lang="en-GB" dirty="0"/>
              <a:t>to ensure it meets the requirements;</a:t>
            </a:r>
          </a:p>
          <a:p>
            <a:pPr marL="685800" lvl="1">
              <a:spcBef>
                <a:spcPts val="600"/>
              </a:spcBef>
              <a:buClr>
                <a:schemeClr val="tx1"/>
              </a:buClr>
            </a:pPr>
            <a:r>
              <a:rPr lang="en-GB" dirty="0"/>
              <a:t>Agency is given </a:t>
            </a:r>
            <a:r>
              <a:rPr lang="en-GB" b="1" dirty="0">
                <a:solidFill>
                  <a:schemeClr val="accent1"/>
                </a:solidFill>
              </a:rPr>
              <a:t>2 weeks </a:t>
            </a:r>
            <a:r>
              <a:rPr lang="en-GB" dirty="0"/>
              <a:t>to provide the Secretariat with a revised SAR;</a:t>
            </a:r>
          </a:p>
          <a:p>
            <a:pPr marL="685800" lvl="1">
              <a:spcBef>
                <a:spcPts val="600"/>
              </a:spcBef>
              <a:buClr>
                <a:schemeClr val="tx1"/>
              </a:buClr>
            </a:pPr>
            <a:r>
              <a:rPr lang="en-GB" dirty="0"/>
              <a:t>Agency </a:t>
            </a:r>
            <a:r>
              <a:rPr lang="en-GB" b="1" dirty="0">
                <a:solidFill>
                  <a:schemeClr val="accent1"/>
                </a:solidFill>
              </a:rPr>
              <a:t>publishes</a:t>
            </a:r>
            <a:r>
              <a:rPr lang="en-GB" dirty="0"/>
              <a:t> the completed SAR on its website. </a:t>
            </a:r>
          </a:p>
          <a:p>
            <a:pPr marL="400050" lvl="1" indent="0">
              <a:buClr>
                <a:schemeClr val="accent1"/>
              </a:buClr>
              <a:buNone/>
            </a:pPr>
            <a:endParaRPr lang="en-GB" dirty="0"/>
          </a:p>
          <a:p>
            <a:pPr marL="400050" lvl="1" indent="0">
              <a:buClr>
                <a:schemeClr val="accent1"/>
              </a:buClr>
              <a:buNone/>
            </a:pPr>
            <a:endParaRPr lang="lt-LT" dirty="0"/>
          </a:p>
          <a:p>
            <a:pPr marL="0" indent="0">
              <a:buNone/>
            </a:pPr>
            <a:endParaRPr lang="lt-LT"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1.10.2018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12</a:t>
            </a:fld>
            <a:endParaRPr lang="en-US"/>
          </a:p>
        </p:txBody>
      </p:sp>
      <p:pic>
        <p:nvPicPr>
          <p:cNvPr id="8" name="Picture 7"/>
          <p:cNvPicPr>
            <a:picLocks noChangeAspect="1"/>
          </p:cNvPicPr>
          <p:nvPr/>
        </p:nvPicPr>
        <p:blipFill>
          <a:blip r:embed="rId2"/>
          <a:stretch>
            <a:fillRect/>
          </a:stretch>
        </p:blipFill>
        <p:spPr>
          <a:xfrm>
            <a:off x="2362394" y="3091218"/>
            <a:ext cx="4166153" cy="945185"/>
          </a:xfrm>
          <a:prstGeom prst="rect">
            <a:avLst/>
          </a:prstGeom>
          <a:solidFill>
            <a:schemeClr val="accent2"/>
          </a:solidFill>
          <a:ln w="22225">
            <a:solidFill>
              <a:schemeClr val="accent1"/>
            </a:solidFill>
          </a:ln>
        </p:spPr>
      </p:pic>
    </p:spTree>
    <p:extLst>
      <p:ext uri="{BB962C8B-B14F-4D97-AF65-F5344CB8AC3E}">
        <p14:creationId xmlns:p14="http://schemas.microsoft.com/office/powerpoint/2010/main" val="32438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8463" y="1390241"/>
            <a:ext cx="8597491" cy="4232411"/>
          </a:xfrm>
        </p:spPr>
        <p:txBody>
          <a:bodyPr>
            <a:normAutofit/>
          </a:bodyPr>
          <a:lstStyle/>
          <a:p>
            <a:pPr>
              <a:buClr>
                <a:schemeClr val="accent1"/>
              </a:buClr>
              <a:buFont typeface="Wingdings" charset="2"/>
              <a:buChar char="ü"/>
            </a:pPr>
            <a:r>
              <a:rPr lang="en-GB" b="1" u="sng" dirty="0">
                <a:solidFill>
                  <a:schemeClr val="accent1"/>
                </a:solidFill>
                <a:latin typeface="+mj-lt"/>
                <a:cs typeface="+mj-cs"/>
              </a:rPr>
              <a:t>Additional documents:</a:t>
            </a:r>
            <a:r>
              <a:rPr lang="en-GB" b="1" dirty="0">
                <a:solidFill>
                  <a:schemeClr val="accent1"/>
                </a:solidFill>
                <a:latin typeface="+mj-lt"/>
                <a:cs typeface="+mj-cs"/>
              </a:rPr>
              <a:t> </a:t>
            </a:r>
            <a:r>
              <a:rPr lang="en-GB" dirty="0">
                <a:latin typeface="+mj-lt"/>
                <a:cs typeface="+mj-cs"/>
              </a:rPr>
              <a:t>further documents may be requested from the agency prior to the site visit by the panel. </a:t>
            </a:r>
          </a:p>
          <a:p>
            <a:pPr>
              <a:buClr>
                <a:schemeClr val="accent1"/>
              </a:buClr>
              <a:buFont typeface="Wingdings" charset="2"/>
              <a:buChar char="ü"/>
            </a:pPr>
            <a:endParaRPr lang="en-GB" b="1" dirty="0">
              <a:solidFill>
                <a:schemeClr val="accent1"/>
              </a:solidFill>
              <a:latin typeface="+mj-lt"/>
              <a:cs typeface="+mj-cs"/>
            </a:endParaRPr>
          </a:p>
          <a:p>
            <a:pPr>
              <a:spcBef>
                <a:spcPts val="600"/>
              </a:spcBef>
              <a:buClr>
                <a:schemeClr val="accent1"/>
              </a:buClr>
              <a:buFont typeface="Wingdings" charset="2"/>
              <a:buChar char="ü"/>
            </a:pPr>
            <a:r>
              <a:rPr lang="en-GB" b="1" u="sng" dirty="0">
                <a:solidFill>
                  <a:schemeClr val="accent1"/>
                </a:solidFill>
                <a:latin typeface="+mj-lt"/>
                <a:cs typeface="+mj-cs"/>
              </a:rPr>
              <a:t>Practical arrangements:</a:t>
            </a:r>
            <a:r>
              <a:rPr lang="en-GB" b="1" dirty="0">
                <a:solidFill>
                  <a:schemeClr val="accent1"/>
                </a:solidFill>
                <a:latin typeface="+mj-lt"/>
                <a:cs typeface="+mj-cs"/>
              </a:rPr>
              <a:t> </a:t>
            </a:r>
          </a:p>
          <a:p>
            <a:pPr marL="685800" lvl="1">
              <a:spcBef>
                <a:spcPts val="600"/>
              </a:spcBef>
              <a:buClr>
                <a:schemeClr val="tx1"/>
              </a:buClr>
              <a:buFont typeface=".AppleSystemUIFont" charset="0"/>
              <a:buChar char="-"/>
            </a:pPr>
            <a:r>
              <a:rPr lang="en-GB" dirty="0">
                <a:latin typeface="+mj-lt"/>
                <a:cs typeface="+mj-cs"/>
              </a:rPr>
              <a:t>the review secretary will liaise with the agency’s contact person to set up the </a:t>
            </a:r>
            <a:r>
              <a:rPr lang="en-GB" b="1" dirty="0">
                <a:solidFill>
                  <a:schemeClr val="accent1"/>
                </a:solidFill>
                <a:latin typeface="+mj-lt"/>
                <a:cs typeface="+mj-cs"/>
              </a:rPr>
              <a:t>schedule </a:t>
            </a:r>
            <a:r>
              <a:rPr lang="en-GB" dirty="0">
                <a:latin typeface="+mj-lt"/>
                <a:cs typeface="+mj-cs"/>
              </a:rPr>
              <a:t>of the site visit;</a:t>
            </a:r>
          </a:p>
          <a:p>
            <a:pPr marL="685800" lvl="1">
              <a:spcBef>
                <a:spcPts val="600"/>
              </a:spcBef>
              <a:buClr>
                <a:schemeClr val="tx1"/>
              </a:buClr>
              <a:buFont typeface=".AppleSystemUIFont" charset="0"/>
              <a:buChar char="-"/>
            </a:pPr>
            <a:r>
              <a:rPr lang="en-GB" dirty="0">
                <a:latin typeface="+mj-lt"/>
                <a:cs typeface="+mj-cs"/>
              </a:rPr>
              <a:t>the agency invites its </a:t>
            </a:r>
            <a:r>
              <a:rPr lang="en-GB" b="1" dirty="0">
                <a:solidFill>
                  <a:schemeClr val="accent1"/>
                </a:solidFill>
                <a:latin typeface="+mj-lt"/>
                <a:cs typeface="+mj-cs"/>
              </a:rPr>
              <a:t>stakeholders</a:t>
            </a:r>
            <a:r>
              <a:rPr lang="en-GB" dirty="0">
                <a:latin typeface="+mj-lt"/>
                <a:cs typeface="+mj-cs"/>
              </a:rPr>
              <a:t> to the meetings with the panel (up to 6 people per meeting);</a:t>
            </a:r>
          </a:p>
          <a:p>
            <a:pPr marL="685800" lvl="1">
              <a:spcBef>
                <a:spcPts val="600"/>
              </a:spcBef>
              <a:buClr>
                <a:schemeClr val="tx1"/>
              </a:buClr>
              <a:buFont typeface=".AppleSystemUIFont" charset="0"/>
              <a:buChar char="-"/>
            </a:pPr>
            <a:r>
              <a:rPr lang="en-GB" b="1" dirty="0">
                <a:solidFill>
                  <a:schemeClr val="accent1"/>
                </a:solidFill>
                <a:latin typeface="+mj-lt"/>
                <a:cs typeface="+mj-cs"/>
              </a:rPr>
              <a:t>Interpreters</a:t>
            </a:r>
            <a:r>
              <a:rPr lang="en-GB" dirty="0"/>
              <a:t> </a:t>
            </a:r>
            <a:r>
              <a:rPr lang="mr-IN" dirty="0"/>
              <a:t>–</a:t>
            </a:r>
            <a:r>
              <a:rPr lang="en-GB" dirty="0"/>
              <a:t> external to the agency’s operations; </a:t>
            </a:r>
            <a:endParaRPr lang="en-GB" dirty="0">
              <a:latin typeface="+mj-lt"/>
              <a:cs typeface="+mj-cs"/>
            </a:endParaRPr>
          </a:p>
          <a:p>
            <a:pPr marL="685800" lvl="1">
              <a:spcBef>
                <a:spcPts val="600"/>
              </a:spcBef>
              <a:buClr>
                <a:schemeClr val="tx1"/>
              </a:buClr>
              <a:buFont typeface=".AppleSystemUIFont" charset="0"/>
              <a:buChar char="-"/>
            </a:pPr>
            <a:r>
              <a:rPr lang="en-GB" dirty="0">
                <a:latin typeface="+mj-lt"/>
                <a:cs typeface="+mj-cs"/>
              </a:rPr>
              <a:t>the review coordinator will be in touch with the agency’s contact person to </a:t>
            </a:r>
            <a:r>
              <a:rPr lang="en-GB" dirty="0"/>
              <a:t>discuss other </a:t>
            </a:r>
            <a:r>
              <a:rPr lang="en-GB" b="1" dirty="0">
                <a:solidFill>
                  <a:schemeClr val="accent1"/>
                </a:solidFill>
              </a:rPr>
              <a:t>practical arrangements </a:t>
            </a:r>
            <a:r>
              <a:rPr lang="en-GB" dirty="0"/>
              <a:t>(hotels, transportation, meals etc.) </a:t>
            </a:r>
          </a:p>
          <a:p>
            <a:pPr marL="685800" lvl="1">
              <a:spcBef>
                <a:spcPts val="600"/>
              </a:spcBef>
              <a:buClr>
                <a:schemeClr val="tx1"/>
              </a:buClr>
              <a:buFont typeface=".AppleSystemUIFont" charset="0"/>
              <a:buChar char="-"/>
            </a:pPr>
            <a:endParaRPr lang="en-GB" dirty="0"/>
          </a:p>
          <a:p>
            <a:pPr marL="685800" lvl="1">
              <a:buClr>
                <a:schemeClr val="tx1"/>
              </a:buClr>
              <a:buFont typeface=".AppleSystemUIFont" charset="0"/>
              <a:buChar char="-"/>
            </a:pPr>
            <a:endParaRPr lang="en-GB" dirty="0">
              <a:latin typeface="+mj-lt"/>
              <a:cs typeface="+mj-cs"/>
            </a:endParaRPr>
          </a:p>
          <a:p>
            <a:pPr marL="400050" lvl="1" indent="0">
              <a:buClr>
                <a:schemeClr val="tx1"/>
              </a:buClr>
              <a:buNone/>
            </a:pPr>
            <a:endParaRPr lang="en-GB" dirty="0">
              <a:latin typeface="+mj-lt"/>
              <a:cs typeface="+mj-cs"/>
            </a:endParaRPr>
          </a:p>
          <a:p>
            <a:pPr marL="685800" lvl="1">
              <a:buClr>
                <a:schemeClr val="tx1"/>
              </a:buClr>
              <a:buFont typeface=".AppleSystemUIFont" charset="0"/>
              <a:buChar char="-"/>
            </a:pPr>
            <a:endParaRPr lang="en-GB"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1.10.2018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13</a:t>
            </a:fld>
            <a:endParaRPr lang="en-US"/>
          </a:p>
        </p:txBody>
      </p:sp>
      <p:sp>
        <p:nvSpPr>
          <p:cNvPr id="8" name="Title 1"/>
          <p:cNvSpPr txBox="1">
            <a:spLocks/>
          </p:cNvSpPr>
          <p:nvPr/>
        </p:nvSpPr>
        <p:spPr bwMode="auto">
          <a:xfrm>
            <a:off x="520861" y="472467"/>
            <a:ext cx="8348662" cy="70397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sz="3200" kern="1200">
                <a:solidFill>
                  <a:schemeClr val="accent1"/>
                </a:solidFill>
                <a:latin typeface="+mj-lt"/>
                <a:ea typeface="ＭＳ Ｐゴシック" pitchFamily="34" charset="-128"/>
                <a:cs typeface="+mj-cs"/>
              </a:defRPr>
            </a:lvl1pPr>
            <a:lvl2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2pPr>
            <a:lvl3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3pPr>
            <a:lvl4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4pPr>
            <a:lvl5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9pPr>
          </a:lstStyle>
          <a:p>
            <a:r>
              <a:rPr lang="de-DE" altLang="en-US" dirty="0"/>
              <a:t>Stage I: </a:t>
            </a:r>
            <a:r>
              <a:rPr lang="de-DE" altLang="en-US" dirty="0" err="1"/>
              <a:t>before</a:t>
            </a:r>
            <a:r>
              <a:rPr lang="de-DE" altLang="en-US" dirty="0"/>
              <a:t> the </a:t>
            </a:r>
            <a:r>
              <a:rPr lang="de-DE" altLang="en-US" dirty="0" err="1"/>
              <a:t>site</a:t>
            </a:r>
            <a:r>
              <a:rPr lang="de-DE" altLang="en-US" dirty="0"/>
              <a:t> </a:t>
            </a:r>
            <a:r>
              <a:rPr lang="de-DE" altLang="en-US" dirty="0" err="1"/>
              <a:t>visit</a:t>
            </a:r>
            <a:endParaRPr lang="en-GB" dirty="0"/>
          </a:p>
        </p:txBody>
      </p:sp>
    </p:spTree>
    <p:extLst>
      <p:ext uri="{BB962C8B-B14F-4D97-AF65-F5344CB8AC3E}">
        <p14:creationId xmlns:p14="http://schemas.microsoft.com/office/powerpoint/2010/main" val="294241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46" y="411516"/>
            <a:ext cx="8348662" cy="761546"/>
          </a:xfrm>
        </p:spPr>
        <p:txBody>
          <a:bodyPr/>
          <a:lstStyle/>
          <a:p>
            <a:r>
              <a:rPr lang="de-DE" altLang="en-US" dirty="0"/>
              <a:t>Stage II: </a:t>
            </a:r>
            <a:r>
              <a:rPr lang="de-DE" altLang="en-US" dirty="0" err="1"/>
              <a:t>site</a:t>
            </a:r>
            <a:r>
              <a:rPr lang="de-DE" altLang="en-US" dirty="0"/>
              <a:t> visit</a:t>
            </a:r>
            <a:endParaRPr lang="en-GB" dirty="0"/>
          </a:p>
        </p:txBody>
      </p:sp>
      <p:sp>
        <p:nvSpPr>
          <p:cNvPr id="3" name="Content Placeholder 2"/>
          <p:cNvSpPr>
            <a:spLocks noGrp="1"/>
          </p:cNvSpPr>
          <p:nvPr>
            <p:ph sz="half" idx="1"/>
          </p:nvPr>
        </p:nvSpPr>
        <p:spPr>
          <a:xfrm>
            <a:off x="440146" y="1292007"/>
            <a:ext cx="8432028" cy="4541204"/>
          </a:xfrm>
        </p:spPr>
        <p:txBody>
          <a:bodyPr>
            <a:normAutofit/>
          </a:bodyPr>
          <a:lstStyle/>
          <a:p>
            <a:pPr marL="0" indent="0">
              <a:buNone/>
            </a:pPr>
            <a:endParaRPr lang="en-GB" dirty="0"/>
          </a:p>
          <a:p>
            <a:pPr>
              <a:buClr>
                <a:schemeClr val="accent1"/>
              </a:buClr>
              <a:buFont typeface="Wingdings" panose="05000000000000000000" pitchFamily="2" charset="2"/>
              <a:buChar char="ü"/>
            </a:pPr>
            <a:r>
              <a:rPr lang="en-GB" b="1" u="sng" dirty="0">
                <a:solidFill>
                  <a:schemeClr val="accent1"/>
                </a:solidFill>
              </a:rPr>
              <a:t>Meeting with agency’s resource person</a:t>
            </a:r>
            <a:r>
              <a:rPr lang="en-GB" dirty="0"/>
              <a:t> (if requested by panel): to clarify elements related to the </a:t>
            </a:r>
            <a:r>
              <a:rPr lang="en-GB" b="1" dirty="0">
                <a:solidFill>
                  <a:schemeClr val="accent1"/>
                </a:solidFill>
              </a:rPr>
              <a:t>overall system and context</a:t>
            </a:r>
            <a:r>
              <a:rPr lang="en-GB" dirty="0"/>
              <a:t>, to save time during the interview sessions (1h session during the panel’s pre-meeting).</a:t>
            </a:r>
          </a:p>
          <a:p>
            <a:pPr>
              <a:buClr>
                <a:schemeClr val="accent1"/>
              </a:buClr>
              <a:buFont typeface="Wingdings" panose="05000000000000000000" pitchFamily="2" charset="2"/>
              <a:buChar char="ü"/>
            </a:pPr>
            <a:endParaRPr lang="lt-LT" dirty="0"/>
          </a:p>
          <a:p>
            <a:pPr>
              <a:buClr>
                <a:schemeClr val="accent1"/>
              </a:buClr>
              <a:buFont typeface="Wingdings" panose="05000000000000000000" pitchFamily="2" charset="2"/>
              <a:buChar char="ü"/>
            </a:pPr>
            <a:r>
              <a:rPr lang="en-GB" b="1" u="sng" dirty="0">
                <a:solidFill>
                  <a:schemeClr val="accent1"/>
                </a:solidFill>
              </a:rPr>
              <a:t>Site visit</a:t>
            </a:r>
            <a:r>
              <a:rPr lang="en-GB" b="1" dirty="0">
                <a:solidFill>
                  <a:schemeClr val="accent1"/>
                </a:solidFill>
              </a:rPr>
              <a:t> </a:t>
            </a:r>
            <a:r>
              <a:rPr lang="en-GB" dirty="0"/>
              <a:t>(usually 2.5 days; conducted in English): the panel validates information in the SAR, as well as clarifies any points at issue. </a:t>
            </a:r>
          </a:p>
          <a:p>
            <a:pPr marL="685800" lvl="1">
              <a:buFontTx/>
              <a:buChar char="-"/>
            </a:pPr>
            <a:endParaRPr lang="en-GB" dirty="0"/>
          </a:p>
          <a:p>
            <a:pPr marL="685800" lvl="1">
              <a:buClr>
                <a:schemeClr val="tx1"/>
              </a:buClr>
              <a:buFontTx/>
              <a:buChar char="-"/>
            </a:pPr>
            <a:r>
              <a:rPr lang="en-GB" b="1" dirty="0">
                <a:solidFill>
                  <a:schemeClr val="accent1"/>
                </a:solidFill>
              </a:rPr>
              <a:t>Interviews</a:t>
            </a:r>
            <a:r>
              <a:rPr lang="en-GB" dirty="0"/>
              <a:t> with the agency’s personnel and stakeholders</a:t>
            </a:r>
          </a:p>
          <a:p>
            <a:pPr marL="685800" lvl="1">
              <a:buClr>
                <a:schemeClr val="tx1"/>
              </a:buClr>
              <a:buFontTx/>
              <a:buChar char="-"/>
            </a:pPr>
            <a:r>
              <a:rPr lang="en-GB" dirty="0"/>
              <a:t>Final de-briefing meeting - immediate feedback/</a:t>
            </a:r>
            <a:r>
              <a:rPr lang="en-GB" b="1" dirty="0">
                <a:solidFill>
                  <a:schemeClr val="accent1"/>
                </a:solidFill>
              </a:rPr>
              <a:t>overall impressions </a:t>
            </a:r>
            <a:r>
              <a:rPr lang="en-GB" dirty="0"/>
              <a:t>	</a:t>
            </a:r>
          </a:p>
          <a:p>
            <a:pPr marL="400050" lvl="1" indent="0">
              <a:buClr>
                <a:schemeClr val="tx1"/>
              </a:buClr>
              <a:buNone/>
            </a:pPr>
            <a:r>
              <a:rPr lang="en-GB" dirty="0"/>
              <a:t>	</a:t>
            </a:r>
          </a:p>
          <a:p>
            <a:pPr marL="0" indent="0">
              <a:buNone/>
            </a:pPr>
            <a:endParaRPr lang="en-GB" dirty="0"/>
          </a:p>
          <a:p>
            <a:pPr marL="800100" lvl="2" indent="0">
              <a:buNone/>
            </a:pPr>
            <a:r>
              <a:rPr lang="en-GB" b="1" dirty="0">
                <a:latin typeface="+mj-lt"/>
                <a:cs typeface="+mj-cs"/>
              </a:rPr>
              <a:t>N.B. </a:t>
            </a:r>
            <a:r>
              <a:rPr lang="en-GB" b="1" dirty="0">
                <a:solidFill>
                  <a:schemeClr val="accent1"/>
                </a:solidFill>
                <a:latin typeface="+mj-lt"/>
                <a:cs typeface="+mj-cs"/>
              </a:rPr>
              <a:t>No information </a:t>
            </a:r>
            <a:r>
              <a:rPr lang="en-GB" dirty="0">
                <a:latin typeface="+mj-lt"/>
                <a:cs typeface="+mj-cs"/>
              </a:rPr>
              <a:t>can be provided </a:t>
            </a:r>
            <a:r>
              <a:rPr lang="en-GB" b="1" dirty="0">
                <a:solidFill>
                  <a:schemeClr val="accent1"/>
                </a:solidFill>
                <a:latin typeface="+mj-lt"/>
                <a:cs typeface="+mj-cs"/>
              </a:rPr>
              <a:t>after the site visit.</a:t>
            </a:r>
          </a:p>
          <a:p>
            <a:pPr marL="685800" lvl="1">
              <a:buFontTx/>
              <a:buChar char="-"/>
            </a:pPr>
            <a:endParaRPr lang="en-GB" dirty="0"/>
          </a:p>
          <a:p>
            <a:pPr marL="685800" lvl="1">
              <a:buFontTx/>
              <a:buChar char="-"/>
            </a:pPr>
            <a:endParaRPr lang="en-GB" dirty="0"/>
          </a:p>
          <a:p>
            <a:pPr marL="685800" lvl="1">
              <a:buFontTx/>
              <a:buChar char="-"/>
            </a:pPr>
            <a:endParaRPr lang="en-GB" dirty="0"/>
          </a:p>
          <a:p>
            <a:pPr marL="0" indent="0">
              <a:buNone/>
            </a:pPr>
            <a:endParaRPr lang="en-GB" dirty="0"/>
          </a:p>
          <a:p>
            <a:pPr>
              <a:buFont typeface="Wingdings" panose="05000000000000000000" pitchFamily="2" charset="2"/>
              <a:buChar char="ü"/>
            </a:pPr>
            <a:endParaRPr lang="en-GB" dirty="0"/>
          </a:p>
          <a:p>
            <a:pPr>
              <a:buFont typeface="Wingdings" panose="05000000000000000000" pitchFamily="2" charset="2"/>
              <a:buChar char="ü"/>
            </a:pPr>
            <a:endParaRPr lang="en-GB"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1.10.2018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14</a:t>
            </a:fld>
            <a:endParaRPr lang="en-US"/>
          </a:p>
        </p:txBody>
      </p:sp>
    </p:spTree>
    <p:extLst>
      <p:ext uri="{BB962C8B-B14F-4D97-AF65-F5344CB8AC3E}">
        <p14:creationId xmlns:p14="http://schemas.microsoft.com/office/powerpoint/2010/main" val="8969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153591"/>
            <a:ext cx="8348662" cy="1025525"/>
          </a:xfrm>
        </p:spPr>
        <p:txBody>
          <a:bodyPr/>
          <a:lstStyle/>
          <a:p>
            <a:r>
              <a:rPr lang="de-DE" altLang="en-US" dirty="0"/>
              <a:t>Stage III: review report </a:t>
            </a:r>
            <a:endParaRPr lang="en-GB"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1.10.2018</a:t>
            </a:fld>
            <a:endParaRPr lang="en-US"/>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15</a:t>
            </a:fld>
            <a:endParaRPr lang="en-US"/>
          </a:p>
        </p:txBody>
      </p:sp>
      <p:sp>
        <p:nvSpPr>
          <p:cNvPr id="8" name="Footer Placeholder 5"/>
          <p:cNvSpPr>
            <a:spLocks noGrp="1"/>
          </p:cNvSpPr>
          <p:nvPr>
            <p:ph type="ftr" sz="quarter" idx="11"/>
          </p:nvPr>
        </p:nvSpPr>
        <p:spPr>
          <a:xfrm>
            <a:off x="1603375" y="6291263"/>
            <a:ext cx="6380163" cy="360362"/>
          </a:xfrm>
        </p:spPr>
        <p:txBody>
          <a:bodyPr/>
          <a:lstStyle/>
          <a:p>
            <a:pPr fontAlgn="base">
              <a:spcBef>
                <a:spcPct val="0"/>
              </a:spcBef>
              <a:spcAft>
                <a:spcPct val="0"/>
              </a:spcAft>
            </a:pPr>
            <a:r>
              <a:rPr lang="en-US" dirty="0"/>
              <a:t>ENQA Seminar for agencies preparing for an initial external review</a:t>
            </a:r>
            <a:endParaRPr lang="en-US" altLang="hu-HU" dirty="0"/>
          </a:p>
        </p:txBody>
      </p:sp>
      <p:grpSp>
        <p:nvGrpSpPr>
          <p:cNvPr id="6" name="Group 5"/>
          <p:cNvGrpSpPr/>
          <p:nvPr/>
        </p:nvGrpSpPr>
        <p:grpSpPr>
          <a:xfrm>
            <a:off x="2782564" y="1613435"/>
            <a:ext cx="5200974" cy="4858009"/>
            <a:chOff x="2646660" y="1608885"/>
            <a:chExt cx="5200974" cy="485800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259" y="2619716"/>
              <a:ext cx="2727375" cy="3847178"/>
            </a:xfrm>
            <a:prstGeom prst="rect">
              <a:avLst/>
            </a:prstGeom>
          </p:spPr>
        </p:pic>
        <p:sp>
          <p:nvSpPr>
            <p:cNvPr id="3" name="Curved Down Arrow 2"/>
            <p:cNvSpPr/>
            <p:nvPr/>
          </p:nvSpPr>
          <p:spPr>
            <a:xfrm>
              <a:off x="2646660" y="1608885"/>
              <a:ext cx="3763242" cy="1250063"/>
            </a:xfrm>
            <a:prstGeom prst="curved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aphicFrame>
        <p:nvGraphicFramePr>
          <p:cNvPr id="9" name="Diagram 8"/>
          <p:cNvGraphicFramePr/>
          <p:nvPr>
            <p:extLst>
              <p:ext uri="{D42A27DB-BD31-4B8C-83A1-F6EECF244321}">
                <p14:modId xmlns:p14="http://schemas.microsoft.com/office/powerpoint/2010/main" val="1488097147"/>
              </p:ext>
            </p:extLst>
          </p:nvPr>
        </p:nvGraphicFramePr>
        <p:xfrm>
          <a:off x="-1523206" y="2062163"/>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Content Placeholder 9"/>
          <p:cNvSpPr>
            <a:spLocks noGrp="1"/>
          </p:cNvSpPr>
          <p:nvPr>
            <p:ph sz="half" idx="2"/>
          </p:nvPr>
        </p:nvSpPr>
        <p:spPr/>
        <p:txBody>
          <a:bodyPr/>
          <a:lstStyle/>
          <a:p>
            <a:endParaRPr lang="en-GB"/>
          </a:p>
        </p:txBody>
      </p:sp>
    </p:spTree>
    <p:extLst>
      <p:ext uri="{BB962C8B-B14F-4D97-AF65-F5344CB8AC3E}">
        <p14:creationId xmlns:p14="http://schemas.microsoft.com/office/powerpoint/2010/main" val="289926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631826"/>
            <a:ext cx="8348662" cy="718004"/>
          </a:xfrm>
        </p:spPr>
        <p:txBody>
          <a:bodyPr/>
          <a:lstStyle/>
          <a:p>
            <a:r>
              <a:rPr lang="de-DE" altLang="en-US" dirty="0"/>
              <a:t>Stage III: review report </a:t>
            </a:r>
            <a:endParaRPr lang="en-GB" dirty="0"/>
          </a:p>
        </p:txBody>
      </p:sp>
      <p:sp>
        <p:nvSpPr>
          <p:cNvPr id="3" name="Content Placeholder 2"/>
          <p:cNvSpPr>
            <a:spLocks noGrp="1"/>
          </p:cNvSpPr>
          <p:nvPr>
            <p:ph sz="half" idx="1"/>
          </p:nvPr>
        </p:nvSpPr>
        <p:spPr>
          <a:xfrm>
            <a:off x="398463" y="1593670"/>
            <a:ext cx="8179480" cy="4532494"/>
          </a:xfrm>
        </p:spPr>
        <p:txBody>
          <a:bodyPr>
            <a:normAutofit/>
          </a:bodyPr>
          <a:lstStyle/>
          <a:p>
            <a:pPr>
              <a:buClr>
                <a:schemeClr val="accent1"/>
              </a:buClr>
              <a:buFont typeface="Wingdings" panose="05000000000000000000" pitchFamily="2" charset="2"/>
              <a:buChar char="ü"/>
            </a:pPr>
            <a:r>
              <a:rPr lang="en-GB" b="1" u="sng" dirty="0">
                <a:solidFill>
                  <a:schemeClr val="accent1"/>
                </a:solidFill>
              </a:rPr>
              <a:t>Draft</a:t>
            </a:r>
            <a:r>
              <a:rPr lang="en-GB" u="sng" dirty="0">
                <a:solidFill>
                  <a:schemeClr val="accent1"/>
                </a:solidFill>
              </a:rPr>
              <a:t>:</a:t>
            </a:r>
            <a:r>
              <a:rPr lang="en-GB" dirty="0">
                <a:solidFill>
                  <a:schemeClr val="accent1"/>
                </a:solidFill>
              </a:rPr>
              <a:t> </a:t>
            </a:r>
            <a:r>
              <a:rPr lang="en-GB" dirty="0"/>
              <a:t>review secretary is in charge of providing the first post-visit draft. All panel members carefully read and comment on the draft.</a:t>
            </a:r>
          </a:p>
          <a:p>
            <a:pPr marL="0" indent="0">
              <a:buClr>
                <a:schemeClr val="accent1"/>
              </a:buClr>
              <a:buNone/>
            </a:pPr>
            <a:endParaRPr lang="en-GB" dirty="0"/>
          </a:p>
          <a:p>
            <a:pPr>
              <a:buClr>
                <a:schemeClr val="accent1"/>
              </a:buClr>
              <a:buFont typeface="Wingdings" panose="05000000000000000000" pitchFamily="2" charset="2"/>
              <a:buChar char="ü"/>
            </a:pPr>
            <a:r>
              <a:rPr lang="en-GB" b="1" u="sng" dirty="0">
                <a:solidFill>
                  <a:schemeClr val="accent1"/>
                </a:solidFill>
              </a:rPr>
              <a:t>Pre-screening by coordinator</a:t>
            </a:r>
            <a:r>
              <a:rPr lang="en-GB" u="sng" dirty="0">
                <a:solidFill>
                  <a:schemeClr val="accent1"/>
                </a:solidFill>
              </a:rPr>
              <a:t>:</a:t>
            </a:r>
            <a:r>
              <a:rPr lang="en-GB" dirty="0">
                <a:solidFill>
                  <a:schemeClr val="accent1"/>
                </a:solidFill>
              </a:rPr>
              <a:t> </a:t>
            </a:r>
            <a:r>
              <a:rPr lang="en-GB" dirty="0"/>
              <a:t>finalised draft is sent to the coordinator to verify its compliance with the Guidelines.	</a:t>
            </a:r>
          </a:p>
          <a:p>
            <a:pPr>
              <a:buClr>
                <a:schemeClr val="accent1"/>
              </a:buClr>
              <a:buFont typeface="Wingdings" panose="05000000000000000000" pitchFamily="2" charset="2"/>
              <a:buChar char="ü"/>
            </a:pPr>
            <a:endParaRPr lang="en-GB" dirty="0"/>
          </a:p>
          <a:p>
            <a:pPr>
              <a:buClr>
                <a:schemeClr val="accent1"/>
              </a:buClr>
              <a:buFont typeface="Wingdings" panose="05000000000000000000" pitchFamily="2" charset="2"/>
              <a:buChar char="ü"/>
            </a:pPr>
            <a:r>
              <a:rPr lang="en-GB" b="1" u="sng" dirty="0">
                <a:solidFill>
                  <a:schemeClr val="accent1"/>
                </a:solidFill>
              </a:rPr>
              <a:t>Factual accuracy</a:t>
            </a:r>
            <a:r>
              <a:rPr lang="en-GB" u="sng" dirty="0">
                <a:solidFill>
                  <a:schemeClr val="accent1"/>
                </a:solidFill>
              </a:rPr>
              <a:t>:</a:t>
            </a:r>
            <a:r>
              <a:rPr lang="en-GB" dirty="0">
                <a:solidFill>
                  <a:schemeClr val="accent1"/>
                </a:solidFill>
              </a:rPr>
              <a:t> </a:t>
            </a:r>
            <a:r>
              <a:rPr lang="en-GB" dirty="0"/>
              <a:t>report (with the judgements on compliance) is submitted to the agency for comments on factual accuracy </a:t>
            </a:r>
            <a:r>
              <a:rPr lang="mr-IN" dirty="0"/>
              <a:t>–</a:t>
            </a:r>
            <a:r>
              <a:rPr lang="en-GB" dirty="0"/>
              <a:t> errors of fact/grave misunderstandings only (</a:t>
            </a:r>
            <a:r>
              <a:rPr lang="en-GB" b="1" dirty="0">
                <a:solidFill>
                  <a:schemeClr val="accent1"/>
                </a:solidFill>
              </a:rPr>
              <a:t>2 weeks </a:t>
            </a:r>
            <a:r>
              <a:rPr lang="en-GB" dirty="0"/>
              <a:t>for comments). </a:t>
            </a:r>
          </a:p>
          <a:p>
            <a:pPr marL="0" indent="0">
              <a:buClr>
                <a:schemeClr val="accent1"/>
              </a:buClr>
              <a:buNone/>
            </a:pPr>
            <a:endParaRPr lang="en-GB" dirty="0"/>
          </a:p>
          <a:p>
            <a:pPr>
              <a:buClr>
                <a:schemeClr val="accent1"/>
              </a:buClr>
              <a:buFont typeface="Wingdings" panose="05000000000000000000" pitchFamily="2" charset="2"/>
              <a:buChar char="ü"/>
            </a:pPr>
            <a:r>
              <a:rPr lang="en-GB" b="1" u="sng" dirty="0">
                <a:solidFill>
                  <a:schemeClr val="accent1"/>
                </a:solidFill>
              </a:rPr>
              <a:t>Final report</a:t>
            </a:r>
            <a:r>
              <a:rPr lang="en-GB" u="sng" dirty="0">
                <a:solidFill>
                  <a:schemeClr val="accent1"/>
                </a:solidFill>
              </a:rPr>
              <a:t>:</a:t>
            </a:r>
            <a:r>
              <a:rPr lang="en-GB" dirty="0">
                <a:solidFill>
                  <a:schemeClr val="accent1"/>
                </a:solidFill>
              </a:rPr>
              <a:t> </a:t>
            </a:r>
            <a:r>
              <a:rPr lang="en-GB" dirty="0"/>
              <a:t>final version is submitted by the review chair to the ENQA Secretariat for the attention of the Board. It is also sent to the agency, however, the report is to be considered </a:t>
            </a:r>
            <a:r>
              <a:rPr lang="en-GB" b="1" dirty="0">
                <a:solidFill>
                  <a:schemeClr val="accent1"/>
                </a:solidFill>
              </a:rPr>
              <a:t>final</a:t>
            </a:r>
            <a:r>
              <a:rPr lang="en-GB" dirty="0">
                <a:solidFill>
                  <a:schemeClr val="accent1"/>
                </a:solidFill>
              </a:rPr>
              <a:t> </a:t>
            </a:r>
            <a:r>
              <a:rPr lang="en-GB" dirty="0"/>
              <a:t>only </a:t>
            </a:r>
            <a:r>
              <a:rPr lang="en-GB" b="1" dirty="0">
                <a:solidFill>
                  <a:schemeClr val="accent1"/>
                </a:solidFill>
              </a:rPr>
              <a:t>after being approved</a:t>
            </a:r>
            <a:r>
              <a:rPr lang="en-GB" dirty="0"/>
              <a:t> by the ENQA Board.</a:t>
            </a:r>
          </a:p>
          <a:p>
            <a:pPr>
              <a:buFont typeface="Wingdings" panose="05000000000000000000" pitchFamily="2" charset="2"/>
              <a:buChar char="ü"/>
            </a:pPr>
            <a:endParaRPr lang="en-GB" dirty="0"/>
          </a:p>
          <a:p>
            <a:endParaRPr lang="en-GB" dirty="0"/>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1.10.2018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16</a:t>
            </a:fld>
            <a:endParaRPr lang="en-US"/>
          </a:p>
        </p:txBody>
      </p:sp>
    </p:spTree>
    <p:extLst>
      <p:ext uri="{BB962C8B-B14F-4D97-AF65-F5344CB8AC3E}">
        <p14:creationId xmlns:p14="http://schemas.microsoft.com/office/powerpoint/2010/main" val="1380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 y="532554"/>
            <a:ext cx="8581662" cy="522680"/>
          </a:xfrm>
        </p:spPr>
        <p:txBody>
          <a:bodyPr/>
          <a:lstStyle/>
          <a:p>
            <a:r>
              <a:rPr lang="en-GB" dirty="0"/>
              <a:t>Stage IV: decision making</a:t>
            </a:r>
          </a:p>
        </p:txBody>
      </p:sp>
      <p:sp>
        <p:nvSpPr>
          <p:cNvPr id="3" name="Content Placeholder 2"/>
          <p:cNvSpPr>
            <a:spLocks noGrp="1"/>
          </p:cNvSpPr>
          <p:nvPr>
            <p:ph sz="half" idx="1"/>
          </p:nvPr>
        </p:nvSpPr>
        <p:spPr>
          <a:xfrm>
            <a:off x="398463" y="1307939"/>
            <a:ext cx="8348662" cy="4983323"/>
          </a:xfrm>
        </p:spPr>
        <p:txBody>
          <a:bodyPr>
            <a:noAutofit/>
          </a:bodyPr>
          <a:lstStyle/>
          <a:p>
            <a:pPr>
              <a:buClr>
                <a:schemeClr val="accent1"/>
              </a:buClr>
              <a:buFont typeface="Wingdings" panose="05000000000000000000" pitchFamily="2" charset="2"/>
              <a:buChar char="ü"/>
            </a:pPr>
            <a:r>
              <a:rPr lang="en-GB" b="1" u="sng" dirty="0">
                <a:solidFill>
                  <a:schemeClr val="accent1"/>
                </a:solidFill>
              </a:rPr>
              <a:t>Letter:</a:t>
            </a:r>
            <a:r>
              <a:rPr lang="en-GB" b="1" dirty="0">
                <a:solidFill>
                  <a:schemeClr val="accent1"/>
                </a:solidFill>
              </a:rPr>
              <a:t> </a:t>
            </a:r>
            <a:r>
              <a:rPr lang="en-GB" dirty="0"/>
              <a:t>agency submits a letter explaining its motivation for applying for/requesting to renew its membership </a:t>
            </a:r>
            <a:r>
              <a:rPr lang="mr-IN" dirty="0"/>
              <a:t>–</a:t>
            </a:r>
            <a:r>
              <a:rPr lang="en-GB" dirty="0"/>
              <a:t> how the agency will contribute to the work and objectives of ENQA during membership. </a:t>
            </a:r>
          </a:p>
          <a:p>
            <a:pPr marL="0" indent="0">
              <a:buClr>
                <a:schemeClr val="accent1"/>
              </a:buClr>
              <a:buNone/>
            </a:pPr>
            <a:endParaRPr lang="en-GB" dirty="0"/>
          </a:p>
          <a:p>
            <a:pPr>
              <a:buClr>
                <a:schemeClr val="accent1"/>
              </a:buClr>
              <a:buFont typeface="Wingdings" panose="05000000000000000000" pitchFamily="2" charset="2"/>
              <a:buChar char="ü"/>
            </a:pPr>
            <a:r>
              <a:rPr lang="en-GB" b="1" u="sng" dirty="0">
                <a:solidFill>
                  <a:schemeClr val="accent1"/>
                </a:solidFill>
              </a:rPr>
              <a:t>Scrutiny of the report:</a:t>
            </a:r>
            <a:r>
              <a:rPr lang="en-GB" dirty="0">
                <a:solidFill>
                  <a:schemeClr val="accent1"/>
                </a:solidFill>
              </a:rPr>
              <a:t> </a:t>
            </a:r>
            <a:r>
              <a:rPr lang="en-GB" dirty="0"/>
              <a:t>to facilitate its decision making, the ENQA Board relies on the support of Review Committees for the initial scrutiny of the report.</a:t>
            </a:r>
          </a:p>
          <a:p>
            <a:pPr>
              <a:buClr>
                <a:schemeClr val="accent1"/>
              </a:buClr>
              <a:buFont typeface="Wingdings" panose="05000000000000000000" pitchFamily="2" charset="2"/>
              <a:buChar char="ü"/>
            </a:pPr>
            <a:endParaRPr lang="en-GB" dirty="0"/>
          </a:p>
          <a:p>
            <a:pPr>
              <a:buClr>
                <a:schemeClr val="accent1"/>
              </a:buClr>
              <a:buFont typeface="Wingdings" panose="05000000000000000000" pitchFamily="2" charset="2"/>
              <a:buChar char="ü"/>
            </a:pPr>
            <a:r>
              <a:rPr lang="en-GB" b="1" u="sng" dirty="0">
                <a:solidFill>
                  <a:schemeClr val="accent1"/>
                </a:solidFill>
              </a:rPr>
              <a:t>Decision:</a:t>
            </a:r>
            <a:r>
              <a:rPr lang="en-GB" dirty="0"/>
              <a:t> ENQA Board takes a decision on the basis of the final report and the scrutiny by the Review Committee. </a:t>
            </a:r>
          </a:p>
          <a:p>
            <a:pPr marL="0" indent="0">
              <a:buNone/>
            </a:pPr>
            <a:endParaRPr lang="en-GB" dirty="0"/>
          </a:p>
          <a:p>
            <a:pPr marL="0" indent="0">
              <a:buNone/>
            </a:pPr>
            <a:r>
              <a:rPr lang="en-GB" sz="1600" i="1" dirty="0">
                <a:solidFill>
                  <a:schemeClr val="accent1"/>
                </a:solidFill>
                <a:latin typeface="+mj-lt"/>
                <a:cs typeface="+mj-cs"/>
              </a:rPr>
              <a:t>The ENQA Board is not, however, obliged to follow the recommendations of the review panel nor of the Review Committee. The Board makes its decision in light of the gathered evidence. </a:t>
            </a:r>
          </a:p>
          <a:p>
            <a:pPr marL="0" indent="0">
              <a:buNone/>
            </a:pPr>
            <a:endParaRPr lang="en-GB" sz="1600" i="1" dirty="0"/>
          </a:p>
          <a:p>
            <a:pPr marL="0" indent="0">
              <a:buNone/>
            </a:pPr>
            <a:r>
              <a:rPr lang="en-GB" sz="1600" i="1" dirty="0">
                <a:solidFill>
                  <a:schemeClr val="accent1"/>
                </a:solidFill>
              </a:rPr>
              <a:t>When the agency also applies for registration on EQAR, the same review report will be used by the EQAR Register Committee for its separate decision. </a:t>
            </a:r>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1.10.2018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17</a:t>
            </a:fld>
            <a:endParaRPr lang="en-US"/>
          </a:p>
        </p:txBody>
      </p:sp>
    </p:spTree>
    <p:extLst>
      <p:ext uri="{BB962C8B-B14F-4D97-AF65-F5344CB8AC3E}">
        <p14:creationId xmlns:p14="http://schemas.microsoft.com/office/powerpoint/2010/main" val="25781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478110"/>
            <a:ext cx="8348662" cy="587375"/>
          </a:xfrm>
        </p:spPr>
        <p:txBody>
          <a:bodyPr/>
          <a:lstStyle/>
          <a:p>
            <a:r>
              <a:rPr lang="en-GB" dirty="0"/>
              <a:t>Stage IV: decision making</a:t>
            </a:r>
          </a:p>
        </p:txBody>
      </p:sp>
      <p:sp>
        <p:nvSpPr>
          <p:cNvPr id="3" name="Content Placeholder 2"/>
          <p:cNvSpPr>
            <a:spLocks noGrp="1"/>
          </p:cNvSpPr>
          <p:nvPr>
            <p:ph sz="half" idx="1"/>
          </p:nvPr>
        </p:nvSpPr>
        <p:spPr>
          <a:xfrm>
            <a:off x="398462" y="1201783"/>
            <a:ext cx="8502469" cy="4981303"/>
          </a:xfrm>
        </p:spPr>
        <p:txBody>
          <a:bodyPr>
            <a:normAutofit/>
          </a:bodyPr>
          <a:lstStyle/>
          <a:p>
            <a:pPr marL="0" indent="0">
              <a:buNone/>
            </a:pPr>
            <a:r>
              <a:rPr lang="en-GB" b="1" u="sng" dirty="0">
                <a:solidFill>
                  <a:schemeClr val="accent1"/>
                </a:solidFill>
              </a:rPr>
              <a:t>Possible outcomes of the Board’s decision: </a:t>
            </a:r>
            <a:endParaRPr lang="en-GB" dirty="0"/>
          </a:p>
          <a:p>
            <a:pPr marL="0" indent="0">
              <a:buClr>
                <a:schemeClr val="accent1"/>
              </a:buClr>
              <a:buNone/>
            </a:pPr>
            <a:endParaRPr lang="en-GB" dirty="0"/>
          </a:p>
          <a:p>
            <a:pPr>
              <a:buClr>
                <a:schemeClr val="accent1"/>
              </a:buClr>
              <a:buFont typeface="+mj-lt"/>
              <a:buAutoNum type="arabicPeriod"/>
            </a:pPr>
            <a:r>
              <a:rPr lang="en-GB" dirty="0"/>
              <a:t>The agency is considered to be </a:t>
            </a:r>
            <a:r>
              <a:rPr lang="en-GB" b="1" dirty="0">
                <a:solidFill>
                  <a:schemeClr val="accent1"/>
                </a:solidFill>
              </a:rPr>
              <a:t>in substantial compliance </a:t>
            </a:r>
            <a:r>
              <a:rPr lang="en-GB" dirty="0"/>
              <a:t>with the ESG and is admitted/reconfirmed as a member of ENQA.</a:t>
            </a:r>
          </a:p>
          <a:p>
            <a:pPr>
              <a:buClr>
                <a:schemeClr val="accent1"/>
              </a:buClr>
              <a:buFont typeface="+mj-lt"/>
              <a:buAutoNum type="arabicPeriod"/>
            </a:pPr>
            <a:endParaRPr lang="en-GB" dirty="0"/>
          </a:p>
          <a:p>
            <a:pPr>
              <a:buClr>
                <a:schemeClr val="accent1"/>
              </a:buClr>
              <a:buFont typeface="+mj-lt"/>
              <a:buAutoNum type="arabicPeriod"/>
            </a:pPr>
            <a:r>
              <a:rPr lang="en-GB" dirty="0"/>
              <a:t>The agency is considered as </a:t>
            </a:r>
            <a:r>
              <a:rPr lang="en-GB" b="1" dirty="0">
                <a:solidFill>
                  <a:schemeClr val="accent1"/>
                </a:solidFill>
              </a:rPr>
              <a:t>not substantially compliant </a:t>
            </a:r>
            <a:r>
              <a:rPr lang="en-GB" dirty="0"/>
              <a:t>with the ESG:</a:t>
            </a:r>
          </a:p>
          <a:p>
            <a:pPr marL="0" indent="0">
              <a:buClr>
                <a:schemeClr val="accent1"/>
              </a:buClr>
              <a:buNone/>
            </a:pPr>
            <a:endParaRPr lang="en-GB" dirty="0"/>
          </a:p>
          <a:p>
            <a:pPr lvl="1">
              <a:buClr>
                <a:schemeClr val="accent1"/>
              </a:buClr>
              <a:buFont typeface="+mj-lt"/>
              <a:buAutoNum type="alphaUcPeriod"/>
            </a:pPr>
            <a:r>
              <a:rPr lang="en-GB" b="1" dirty="0">
                <a:solidFill>
                  <a:schemeClr val="accent1"/>
                </a:solidFill>
              </a:rPr>
              <a:t>New applicants</a:t>
            </a:r>
            <a:r>
              <a:rPr lang="en-GB" dirty="0"/>
              <a:t>: The minimum period before a next review after an unsuccessful one is </a:t>
            </a:r>
            <a:r>
              <a:rPr lang="en-GB" b="1" dirty="0">
                <a:solidFill>
                  <a:schemeClr val="accent1"/>
                </a:solidFill>
              </a:rPr>
              <a:t>2 years</a:t>
            </a:r>
            <a:r>
              <a:rPr lang="en-GB" dirty="0"/>
              <a:t>. Recommendations and areas to be addressed before a new review. </a:t>
            </a:r>
          </a:p>
          <a:p>
            <a:pPr lvl="1">
              <a:buClr>
                <a:schemeClr val="accent1"/>
              </a:buClr>
              <a:buFont typeface="+mj-lt"/>
              <a:buAutoNum type="alphaUcPeriod"/>
            </a:pPr>
            <a:endParaRPr lang="en-GB" dirty="0"/>
          </a:p>
          <a:p>
            <a:pPr lvl="1">
              <a:buClr>
                <a:schemeClr val="accent1"/>
              </a:buClr>
              <a:buFont typeface="+mj-lt"/>
              <a:buAutoNum type="alphaUcPeriod"/>
            </a:pPr>
            <a:r>
              <a:rPr lang="en-GB" b="1" dirty="0">
                <a:solidFill>
                  <a:schemeClr val="accent1"/>
                </a:solidFill>
              </a:rPr>
              <a:t>Current members</a:t>
            </a:r>
            <a:r>
              <a:rPr lang="en-GB" dirty="0"/>
              <a:t>: a “</a:t>
            </a:r>
            <a:r>
              <a:rPr lang="en-GB" b="1" dirty="0">
                <a:solidFill>
                  <a:schemeClr val="accent1"/>
                </a:solidFill>
              </a:rPr>
              <a:t>Member under review</a:t>
            </a:r>
            <a:r>
              <a:rPr lang="en-GB" dirty="0"/>
              <a:t>”. 2 years to make the necessary changes to reach a sufficient level of compliance and undergo an additional </a:t>
            </a:r>
            <a:r>
              <a:rPr lang="en-GB" b="1" dirty="0">
                <a:solidFill>
                  <a:schemeClr val="accent1"/>
                </a:solidFill>
              </a:rPr>
              <a:t>partial review </a:t>
            </a:r>
            <a:r>
              <a:rPr lang="en-GB" dirty="0"/>
              <a:t>to verify progress in the end of this period. </a:t>
            </a:r>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1.10.2018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18</a:t>
            </a:fld>
            <a:endParaRPr lang="en-US"/>
          </a:p>
        </p:txBody>
      </p:sp>
    </p:spTree>
    <p:extLst>
      <p:ext uri="{BB962C8B-B14F-4D97-AF65-F5344CB8AC3E}">
        <p14:creationId xmlns:p14="http://schemas.microsoft.com/office/powerpoint/2010/main" val="31363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522496"/>
            <a:ext cx="8348662" cy="639626"/>
          </a:xfrm>
        </p:spPr>
        <p:txBody>
          <a:bodyPr/>
          <a:lstStyle/>
          <a:p>
            <a:r>
              <a:rPr lang="en-GB" dirty="0"/>
              <a:t>Stage V: follow-up</a:t>
            </a:r>
          </a:p>
        </p:txBody>
      </p:sp>
      <p:sp>
        <p:nvSpPr>
          <p:cNvPr id="3" name="Content Placeholder 2"/>
          <p:cNvSpPr>
            <a:spLocks noGrp="1"/>
          </p:cNvSpPr>
          <p:nvPr>
            <p:ph sz="half" idx="1"/>
          </p:nvPr>
        </p:nvSpPr>
        <p:spPr>
          <a:xfrm>
            <a:off x="398463" y="1436914"/>
            <a:ext cx="8283983" cy="4689249"/>
          </a:xfrm>
        </p:spPr>
        <p:txBody>
          <a:bodyPr/>
          <a:lstStyle/>
          <a:p>
            <a:pPr>
              <a:buClr>
                <a:schemeClr val="accent1"/>
              </a:buClr>
              <a:buFont typeface="Wingdings" panose="05000000000000000000" pitchFamily="2" charset="2"/>
              <a:buChar char="ü"/>
            </a:pPr>
            <a:r>
              <a:rPr lang="en-GB" b="1" u="sng" dirty="0">
                <a:solidFill>
                  <a:schemeClr val="accent1"/>
                </a:solidFill>
              </a:rPr>
              <a:t>Follow-up report</a:t>
            </a:r>
            <a:r>
              <a:rPr lang="en-GB" dirty="0">
                <a:solidFill>
                  <a:schemeClr val="accent1"/>
                </a:solidFill>
              </a:rPr>
              <a:t>:</a:t>
            </a:r>
            <a:r>
              <a:rPr lang="en-GB" dirty="0"/>
              <a:t>  agency is requested to submit a follow-up report within 2 years of the Board’s positive decision on membership. This may be reduced to 1 year in cases where urgent action is considered necessary.</a:t>
            </a:r>
          </a:p>
          <a:p>
            <a:pPr>
              <a:buClr>
                <a:schemeClr val="accent1"/>
              </a:buClr>
              <a:buFont typeface="Wingdings" panose="05000000000000000000" pitchFamily="2" charset="2"/>
              <a:buChar char="ü"/>
            </a:pPr>
            <a:endParaRPr lang="en-GB" dirty="0"/>
          </a:p>
          <a:p>
            <a:pPr>
              <a:buClr>
                <a:schemeClr val="accent1"/>
              </a:buClr>
              <a:buFont typeface="Wingdings" panose="05000000000000000000" pitchFamily="2" charset="2"/>
              <a:buChar char="ü"/>
            </a:pPr>
            <a:r>
              <a:rPr lang="en-GB" b="1" u="sng" dirty="0">
                <a:solidFill>
                  <a:schemeClr val="accent1"/>
                </a:solidFill>
              </a:rPr>
              <a:t>Progress visit:</a:t>
            </a:r>
            <a:r>
              <a:rPr lang="en-GB" dirty="0">
                <a:solidFill>
                  <a:schemeClr val="accent1"/>
                </a:solidFill>
              </a:rPr>
              <a:t> </a:t>
            </a:r>
            <a:r>
              <a:rPr lang="en-GB" dirty="0"/>
              <a:t>additional service, non-investigative nature. </a:t>
            </a:r>
            <a:r>
              <a:rPr lang="en-GB" b="1" dirty="0">
                <a:solidFill>
                  <a:schemeClr val="accent1"/>
                </a:solidFill>
              </a:rPr>
              <a:t>Voluntary</a:t>
            </a:r>
            <a:r>
              <a:rPr lang="en-GB" dirty="0"/>
              <a:t> progress visit is aimed to generate a stronger enhancement-oriented dialogue and to support development. In about </a:t>
            </a:r>
            <a:r>
              <a:rPr lang="en-GB" b="1" dirty="0">
                <a:solidFill>
                  <a:schemeClr val="accent1"/>
                </a:solidFill>
              </a:rPr>
              <a:t>2 years after the completion of the review </a:t>
            </a:r>
            <a:r>
              <a:rPr lang="en-GB" dirty="0"/>
              <a:t>process, usually by 2 experts from the original panel (when possible).  </a:t>
            </a:r>
            <a:r>
              <a:rPr lang="en-GB" b="1" u="sng" dirty="0"/>
              <a:t>  </a:t>
            </a:r>
          </a:p>
        </p:txBody>
      </p:sp>
      <p:sp>
        <p:nvSpPr>
          <p:cNvPr id="5" name="Date Placeholder 4"/>
          <p:cNvSpPr>
            <a:spLocks noGrp="1"/>
          </p:cNvSpPr>
          <p:nvPr>
            <p:ph type="dt" sz="half" idx="10"/>
          </p:nvPr>
        </p:nvSpPr>
        <p:spPr/>
        <p:txBody>
          <a:bodyPr/>
          <a:lstStyle/>
          <a:p>
            <a:pPr>
              <a:defRPr/>
            </a:pPr>
            <a:fld id="{46A5A64D-CCED-423C-8069-6AD465D110EC}" type="datetime1">
              <a:rPr lang="fi-FI" smtClean="0"/>
              <a:pPr>
                <a:defRPr/>
              </a:pPr>
              <a:t>1.10.2018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19</a:t>
            </a:fld>
            <a:endParaRPr lang="en-US"/>
          </a:p>
        </p:txBody>
      </p:sp>
    </p:spTree>
    <p:extLst>
      <p:ext uri="{BB962C8B-B14F-4D97-AF65-F5344CB8AC3E}">
        <p14:creationId xmlns:p14="http://schemas.microsoft.com/office/powerpoint/2010/main" val="19110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3777" y="563081"/>
            <a:ext cx="8348662" cy="584330"/>
          </a:xfrm>
        </p:spPr>
        <p:txBody>
          <a:bodyPr/>
          <a:lstStyle/>
          <a:p>
            <a:pPr eaLnBrk="1" hangingPunct="1"/>
            <a:r>
              <a:rPr lang="en-GB" dirty="0"/>
              <a:t>Purpose of the review</a:t>
            </a:r>
          </a:p>
        </p:txBody>
      </p:sp>
      <p:sp>
        <p:nvSpPr>
          <p:cNvPr id="10243" name="Content Placeholder 2"/>
          <p:cNvSpPr>
            <a:spLocks noGrp="1"/>
          </p:cNvSpPr>
          <p:nvPr>
            <p:ph idx="1"/>
          </p:nvPr>
        </p:nvSpPr>
        <p:spPr>
          <a:xfrm>
            <a:off x="463777" y="1385313"/>
            <a:ext cx="8348662" cy="4905950"/>
          </a:xfrm>
        </p:spPr>
        <p:txBody>
          <a:bodyPr>
            <a:noAutofit/>
          </a:bodyPr>
          <a:lstStyle/>
          <a:p>
            <a:pPr marL="0" indent="0">
              <a:buNone/>
            </a:pPr>
            <a:r>
              <a:rPr lang="en-GB" sz="2000" b="1" u="sng" dirty="0">
                <a:solidFill>
                  <a:schemeClr val="accent1"/>
                </a:solidFill>
              </a:rPr>
              <a:t>ENQA membership</a:t>
            </a:r>
            <a:endParaRPr lang="en-GB" sz="2000" dirty="0"/>
          </a:p>
          <a:p>
            <a:pPr marL="0" indent="0">
              <a:buNone/>
            </a:pPr>
            <a:r>
              <a:rPr lang="en-GB" sz="2000" dirty="0"/>
              <a:t>An external review against the ESG is a prerequisite to become a member of ENQA/for renewal of ENQA membership (</a:t>
            </a:r>
            <a:r>
              <a:rPr lang="en-GB" sz="2000" b="1" dirty="0">
                <a:solidFill>
                  <a:schemeClr val="accent1"/>
                </a:solidFill>
              </a:rPr>
              <a:t>every 5 years</a:t>
            </a:r>
            <a:r>
              <a:rPr lang="en-GB" sz="2000" dirty="0"/>
              <a:t>). </a:t>
            </a:r>
          </a:p>
          <a:p>
            <a:pPr marL="0" indent="0">
              <a:buNone/>
            </a:pPr>
            <a:r>
              <a:rPr lang="en-GB" sz="2000" dirty="0"/>
              <a:t>To be eligible, the agency should have been operational in quality assurance for at least </a:t>
            </a:r>
            <a:r>
              <a:rPr lang="en-GB" sz="2000" b="1" dirty="0">
                <a:solidFill>
                  <a:schemeClr val="accent1"/>
                </a:solidFill>
              </a:rPr>
              <a:t>2 years </a:t>
            </a:r>
            <a:r>
              <a:rPr lang="en-GB" sz="2000" dirty="0"/>
              <a:t>and should have completed at least </a:t>
            </a:r>
            <a:r>
              <a:rPr lang="en-GB" sz="2000" b="1" dirty="0">
                <a:solidFill>
                  <a:schemeClr val="accent1"/>
                </a:solidFill>
              </a:rPr>
              <a:t>5 review reports</a:t>
            </a:r>
            <a:r>
              <a:rPr lang="en-GB" sz="2000" dirty="0">
                <a:solidFill>
                  <a:schemeClr val="accent1"/>
                </a:solidFill>
              </a:rPr>
              <a:t>. </a:t>
            </a:r>
          </a:p>
          <a:p>
            <a:pPr marL="0" indent="0">
              <a:buNone/>
            </a:pPr>
            <a:r>
              <a:rPr lang="en-GB" sz="2000" dirty="0"/>
              <a:t>ENQA may also coordinate ESG compliance reviews of agencies which do not wish to or cannot apply for ENQA membership, such as QA agencies outside the EHEA. </a:t>
            </a:r>
          </a:p>
          <a:p>
            <a:pPr marL="0" indent="0">
              <a:buNone/>
            </a:pPr>
            <a:endParaRPr lang="en-GB" sz="2000" dirty="0"/>
          </a:p>
          <a:p>
            <a:pPr marL="0" indent="0">
              <a:buNone/>
            </a:pPr>
            <a:r>
              <a:rPr lang="en-GB" sz="2000" b="1" u="sng" dirty="0">
                <a:solidFill>
                  <a:schemeClr val="accent1"/>
                </a:solidFill>
              </a:rPr>
              <a:t>EQAR registration</a:t>
            </a:r>
            <a:endParaRPr lang="en-GB" sz="2000" dirty="0"/>
          </a:p>
          <a:p>
            <a:pPr marL="0" indent="0">
              <a:buNone/>
            </a:pPr>
            <a:r>
              <a:rPr lang="en-GB" sz="2000" dirty="0"/>
              <a:t>An external review against the ESG is also a requirement for agencies wishing to apply to the European Quality Assurance Register for Higher Education (EQAR).</a:t>
            </a:r>
          </a:p>
          <a:p>
            <a:pPr marL="0" indent="0">
              <a:buNone/>
            </a:pPr>
            <a:endParaRPr lang="en-GB" sz="2000" dirty="0"/>
          </a:p>
          <a:p>
            <a:pPr marL="0" indent="0">
              <a:buNone/>
            </a:pPr>
            <a:endParaRPr lang="en-GB" sz="2000" dirty="0"/>
          </a:p>
          <a:p>
            <a:pPr marL="0" indent="0">
              <a:buNone/>
            </a:pPr>
            <a:endParaRPr lang="en-GB" sz="2000" dirty="0"/>
          </a:p>
        </p:txBody>
      </p:sp>
      <p:sp>
        <p:nvSpPr>
          <p:cNvPr id="10244" name="Date Placeholder 3"/>
          <p:cNvSpPr>
            <a:spLocks noGrp="1"/>
          </p:cNvSpPr>
          <p:nvPr>
            <p:ph type="dt" sz="quarter" idx="10"/>
          </p:nvPr>
        </p:nvSpPr>
        <p:spPr bwMode="auto">
          <a:noFill/>
          <a:ln>
            <a:miter lim="800000"/>
            <a:headEnd/>
            <a:tailEnd/>
          </a:ln>
        </p:spPr>
        <p:txBody>
          <a:bodyPr/>
          <a:lstStyle/>
          <a:p>
            <a:fld id="{20058655-707A-43DA-8224-845C79F6A93F}" type="datetime1">
              <a:rPr lang="fi-FI">
                <a:latin typeface="Arial" charset="0"/>
              </a:rPr>
              <a:pPr/>
              <a:t>1.10.2018</a:t>
            </a:fld>
            <a:endParaRPr lang="en-US">
              <a:latin typeface="Arial" charset="0"/>
            </a:endParaRPr>
          </a:p>
        </p:txBody>
      </p:sp>
      <p:sp>
        <p:nvSpPr>
          <p:cNvPr id="9220"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ENQA Seminar for agencies preparing for an initial external review</a:t>
            </a:r>
            <a:endParaRPr lang="en-US" altLang="hu-HU" dirty="0"/>
          </a:p>
        </p:txBody>
      </p:sp>
      <p:sp>
        <p:nvSpPr>
          <p:cNvPr id="10246" name="Slide Number Placeholder 5"/>
          <p:cNvSpPr>
            <a:spLocks noGrp="1"/>
          </p:cNvSpPr>
          <p:nvPr>
            <p:ph type="sldNum" sz="quarter" idx="12"/>
          </p:nvPr>
        </p:nvSpPr>
        <p:spPr bwMode="auto">
          <a:noFill/>
          <a:ln>
            <a:miter lim="800000"/>
            <a:headEnd/>
            <a:tailEnd/>
          </a:ln>
        </p:spPr>
        <p:txBody>
          <a:bodyPr/>
          <a:lstStyle/>
          <a:p>
            <a:fld id="{913B5D19-2A78-4F16-B12A-A23FD55A9C39}" type="slidenum">
              <a:rPr lang="en-US">
                <a:latin typeface="Arial" charset="0"/>
              </a:rPr>
              <a:pPr/>
              <a:t>2</a:t>
            </a:fld>
            <a:endParaRPr lang="en-US"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1000"/>
                                        <p:tgtEl>
                                          <p:spTgt spid="10243">
                                            <p:txEl>
                                              <p:pRg st="1" end="1"/>
                                            </p:txEl>
                                          </p:spTgt>
                                        </p:tgtEl>
                                      </p:cBhvr>
                                    </p:animEffect>
                                    <p:anim calcmode="lin" valueType="num">
                                      <p:cBhvr>
                                        <p:cTn id="13"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1000"/>
                                        <p:tgtEl>
                                          <p:spTgt spid="10243">
                                            <p:txEl>
                                              <p:pRg st="2" end="2"/>
                                            </p:txEl>
                                          </p:spTgt>
                                        </p:tgtEl>
                                      </p:cBhvr>
                                    </p:animEffect>
                                    <p:anim calcmode="lin" valueType="num">
                                      <p:cBhvr>
                                        <p:cTn id="18"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24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1000"/>
                                        <p:tgtEl>
                                          <p:spTgt spid="10243">
                                            <p:txEl>
                                              <p:pRg st="3" end="3"/>
                                            </p:txEl>
                                          </p:spTgt>
                                        </p:tgtEl>
                                      </p:cBhvr>
                                    </p:animEffect>
                                    <p:anim calcmode="lin" valueType="num">
                                      <p:cBhvr>
                                        <p:cTn id="23"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43">
                                            <p:txEl>
                                              <p:pRg st="5" end="5"/>
                                            </p:txEl>
                                          </p:spTgt>
                                        </p:tgtEl>
                                        <p:attrNameLst>
                                          <p:attrName>style.visibility</p:attrName>
                                        </p:attrNameLst>
                                      </p:cBhvr>
                                      <p:to>
                                        <p:strVal val="visible"/>
                                      </p:to>
                                    </p:set>
                                    <p:animEffect transition="in" filter="fade">
                                      <p:cBhvr>
                                        <p:cTn id="29" dur="1000"/>
                                        <p:tgtEl>
                                          <p:spTgt spid="10243">
                                            <p:txEl>
                                              <p:pRg st="5" end="5"/>
                                            </p:txEl>
                                          </p:spTgt>
                                        </p:tgtEl>
                                      </p:cBhvr>
                                    </p:animEffect>
                                    <p:anim calcmode="lin" valueType="num">
                                      <p:cBhvr>
                                        <p:cTn id="30"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43">
                                            <p:txEl>
                                              <p:pRg st="6" end="6"/>
                                            </p:txEl>
                                          </p:spTgt>
                                        </p:tgtEl>
                                        <p:attrNameLst>
                                          <p:attrName>style.visibility</p:attrName>
                                        </p:attrNameLst>
                                      </p:cBhvr>
                                      <p:to>
                                        <p:strVal val="visible"/>
                                      </p:to>
                                    </p:set>
                                    <p:animEffect transition="in" filter="fade">
                                      <p:cBhvr>
                                        <p:cTn id="34" dur="1000"/>
                                        <p:tgtEl>
                                          <p:spTgt spid="10243">
                                            <p:txEl>
                                              <p:pRg st="6" end="6"/>
                                            </p:txEl>
                                          </p:spTgt>
                                        </p:tgtEl>
                                      </p:cBhvr>
                                    </p:animEffect>
                                    <p:anim calcmode="lin" valueType="num">
                                      <p:cBhvr>
                                        <p:cTn id="35"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a:xfrm>
            <a:off x="398463" y="3430588"/>
            <a:ext cx="8348662" cy="1025525"/>
          </a:xfrm>
        </p:spPr>
        <p:txBody>
          <a:bodyPr/>
          <a:lstStyle/>
          <a:p>
            <a:pPr eaLnBrk="1" hangingPunct="1"/>
            <a:r>
              <a:rPr lang="en-US"/>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3777" y="746210"/>
            <a:ext cx="8348662" cy="584330"/>
          </a:xfrm>
        </p:spPr>
        <p:txBody>
          <a:bodyPr/>
          <a:lstStyle/>
          <a:p>
            <a:pPr eaLnBrk="1" hangingPunct="1"/>
            <a:r>
              <a:rPr lang="en-GB" dirty="0"/>
              <a:t>Purpose of the review</a:t>
            </a:r>
          </a:p>
        </p:txBody>
      </p:sp>
      <p:sp>
        <p:nvSpPr>
          <p:cNvPr id="10243" name="Content Placeholder 2"/>
          <p:cNvSpPr>
            <a:spLocks noGrp="1"/>
          </p:cNvSpPr>
          <p:nvPr>
            <p:ph idx="1"/>
          </p:nvPr>
        </p:nvSpPr>
        <p:spPr>
          <a:xfrm>
            <a:off x="463777" y="1609282"/>
            <a:ext cx="8348662" cy="3812419"/>
          </a:xfrm>
        </p:spPr>
        <p:txBody>
          <a:bodyPr>
            <a:noAutofit/>
          </a:bodyPr>
          <a:lstStyle/>
          <a:p>
            <a:pPr marL="0" indent="0">
              <a:buNone/>
            </a:pPr>
            <a:r>
              <a:rPr lang="en-GB" sz="2800" b="1" dirty="0">
                <a:solidFill>
                  <a:schemeClr val="accent1"/>
                </a:solidFill>
                <a:cs typeface="+mj-cs"/>
              </a:rPr>
              <a:t>Enhancement and development </a:t>
            </a:r>
          </a:p>
          <a:p>
            <a:pPr marL="0" indent="0">
              <a:buNone/>
            </a:pPr>
            <a:r>
              <a:rPr lang="en-GB" sz="2200" dirty="0"/>
              <a:t>an external review provides feedback to improve the agency’s processes and activities</a:t>
            </a:r>
          </a:p>
        </p:txBody>
      </p:sp>
      <p:sp>
        <p:nvSpPr>
          <p:cNvPr id="10244" name="Date Placeholder 3"/>
          <p:cNvSpPr>
            <a:spLocks noGrp="1"/>
          </p:cNvSpPr>
          <p:nvPr>
            <p:ph type="dt" sz="quarter" idx="10"/>
          </p:nvPr>
        </p:nvSpPr>
        <p:spPr bwMode="auto">
          <a:noFill/>
          <a:ln>
            <a:miter lim="800000"/>
            <a:headEnd/>
            <a:tailEnd/>
          </a:ln>
        </p:spPr>
        <p:txBody>
          <a:bodyPr/>
          <a:lstStyle/>
          <a:p>
            <a:fld id="{20058655-707A-43DA-8224-845C79F6A93F}" type="datetime1">
              <a:rPr lang="fi-FI">
                <a:latin typeface="Arial" charset="0"/>
              </a:rPr>
              <a:pPr/>
              <a:t>1.10.2018</a:t>
            </a:fld>
            <a:endParaRPr lang="en-US">
              <a:latin typeface="Arial" charset="0"/>
            </a:endParaRPr>
          </a:p>
        </p:txBody>
      </p:sp>
      <p:sp>
        <p:nvSpPr>
          <p:cNvPr id="9220"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r>
              <a:rPr lang="en-US" altLang="hu-HU" dirty="0"/>
              <a:t>ENQA Seminar for agencies preparing for an initial external review</a:t>
            </a:r>
          </a:p>
        </p:txBody>
      </p:sp>
      <p:sp>
        <p:nvSpPr>
          <p:cNvPr id="10246" name="Slide Number Placeholder 5"/>
          <p:cNvSpPr>
            <a:spLocks noGrp="1"/>
          </p:cNvSpPr>
          <p:nvPr>
            <p:ph type="sldNum" sz="quarter" idx="12"/>
          </p:nvPr>
        </p:nvSpPr>
        <p:spPr bwMode="auto">
          <a:noFill/>
          <a:ln>
            <a:miter lim="800000"/>
            <a:headEnd/>
            <a:tailEnd/>
          </a:ln>
        </p:spPr>
        <p:txBody>
          <a:bodyPr/>
          <a:lstStyle/>
          <a:p>
            <a:fld id="{913B5D19-2A78-4F16-B12A-A23FD55A9C39}" type="slidenum">
              <a:rPr lang="en-US">
                <a:latin typeface="Arial" charset="0"/>
              </a:rPr>
              <a:pPr/>
              <a:t>3</a:t>
            </a:fld>
            <a:endParaRPr lang="en-US" dirty="0">
              <a:latin typeface="Arial" charset="0"/>
            </a:endParaRPr>
          </a:p>
        </p:txBody>
      </p:sp>
    </p:spTree>
    <p:extLst>
      <p:ext uri="{BB962C8B-B14F-4D97-AF65-F5344CB8AC3E}">
        <p14:creationId xmlns:p14="http://schemas.microsoft.com/office/powerpoint/2010/main" val="85377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419280"/>
            <a:ext cx="8348662" cy="735421"/>
          </a:xfrm>
        </p:spPr>
        <p:txBody>
          <a:bodyPr/>
          <a:lstStyle/>
          <a:p>
            <a:r>
              <a:rPr lang="en-GB" dirty="0"/>
              <a:t>Remit of the review</a:t>
            </a:r>
          </a:p>
        </p:txBody>
      </p:sp>
      <p:sp>
        <p:nvSpPr>
          <p:cNvPr id="3" name="Content Placeholder 2"/>
          <p:cNvSpPr>
            <a:spLocks noGrp="1"/>
          </p:cNvSpPr>
          <p:nvPr>
            <p:ph idx="1"/>
          </p:nvPr>
        </p:nvSpPr>
        <p:spPr>
          <a:xfrm>
            <a:off x="398463" y="1527431"/>
            <a:ext cx="8348662" cy="4379099"/>
          </a:xfrm>
        </p:spPr>
        <p:txBody>
          <a:bodyPr>
            <a:normAutofit/>
          </a:bodyPr>
          <a:lstStyle/>
          <a:p>
            <a:pPr>
              <a:buClr>
                <a:schemeClr val="accent1"/>
              </a:buClr>
              <a:buFont typeface="Wingdings" panose="05000000000000000000" pitchFamily="2" charset="2"/>
              <a:buChar char="ü"/>
            </a:pPr>
            <a:r>
              <a:rPr lang="en-GB" b="1" u="sng" dirty="0">
                <a:solidFill>
                  <a:schemeClr val="accent1"/>
                </a:solidFill>
                <a:latin typeface="+mj-lt"/>
                <a:cs typeface="+mj-cs"/>
              </a:rPr>
              <a:t>The first ESG review:</a:t>
            </a:r>
            <a:r>
              <a:rPr lang="en-GB" b="1" dirty="0">
                <a:solidFill>
                  <a:schemeClr val="accent1"/>
                </a:solidFill>
                <a:latin typeface="+mj-lt"/>
                <a:cs typeface="+mj-cs"/>
              </a:rPr>
              <a:t> </a:t>
            </a:r>
            <a:r>
              <a:rPr lang="en-GB" dirty="0"/>
              <a:t>specific attention to the </a:t>
            </a:r>
            <a:r>
              <a:rPr lang="en-GB" sz="2400" b="1" dirty="0">
                <a:solidFill>
                  <a:schemeClr val="accent1"/>
                </a:solidFill>
                <a:latin typeface="+mj-lt"/>
                <a:cs typeface="+mj-cs"/>
              </a:rPr>
              <a:t>policies, procedures</a:t>
            </a:r>
            <a:r>
              <a:rPr lang="en-GB" dirty="0"/>
              <a:t>, and </a:t>
            </a:r>
            <a:r>
              <a:rPr lang="en-GB" sz="2400" b="1" dirty="0">
                <a:solidFill>
                  <a:schemeClr val="accent1"/>
                </a:solidFill>
                <a:latin typeface="+mj-lt"/>
                <a:cs typeface="+mj-cs"/>
              </a:rPr>
              <a:t>criteria in place</a:t>
            </a:r>
            <a:r>
              <a:rPr lang="en-GB" dirty="0"/>
              <a:t>. Full evidence of concrete results in all areas may not be available at this stage e.g. completed reports of thematic analyses. However, the agency must be able to document (as in action plans with timetables) how they are able to achieve results according to all standards by the next review. </a:t>
            </a:r>
            <a:endParaRPr lang="lt-LT" dirty="0"/>
          </a:p>
          <a:p>
            <a:endParaRPr lang="lt-LT" dirty="0"/>
          </a:p>
          <a:p>
            <a:pPr>
              <a:buClr>
                <a:schemeClr val="accent1"/>
              </a:buClr>
              <a:buFont typeface="Wingdings" panose="05000000000000000000" pitchFamily="2" charset="2"/>
              <a:buChar char="ü"/>
            </a:pPr>
            <a:r>
              <a:rPr lang="en-GB" b="1" u="sng" dirty="0">
                <a:solidFill>
                  <a:schemeClr val="accent1"/>
                </a:solidFill>
                <a:latin typeface="+mj-lt"/>
                <a:cs typeface="+mj-cs"/>
              </a:rPr>
              <a:t>The second (and subsequent) review:</a:t>
            </a:r>
            <a:r>
              <a:rPr lang="en-GB" b="1" dirty="0">
                <a:solidFill>
                  <a:schemeClr val="accent1"/>
                </a:solidFill>
                <a:latin typeface="+mj-lt"/>
                <a:cs typeface="+mj-cs"/>
              </a:rPr>
              <a:t> </a:t>
            </a:r>
            <a:r>
              <a:rPr lang="en-GB" dirty="0"/>
              <a:t>clear evidence of results in all areas. Further reviews will need to acknowledge </a:t>
            </a:r>
            <a:r>
              <a:rPr lang="en-GB" sz="2000" b="1" dirty="0">
                <a:solidFill>
                  <a:schemeClr val="accent1"/>
                </a:solidFill>
                <a:latin typeface="+mj-lt"/>
                <a:cs typeface="+mj-cs"/>
              </a:rPr>
              <a:t>progress</a:t>
            </a:r>
            <a:r>
              <a:rPr lang="en-GB" sz="2000" dirty="0"/>
              <a:t> </a:t>
            </a:r>
            <a:r>
              <a:rPr lang="en-GB" dirty="0"/>
              <a:t>from the previous review - mandatory element in both the SAR and the panel report. </a:t>
            </a:r>
          </a:p>
          <a:p>
            <a:pPr marL="1257300" lvl="3" indent="0">
              <a:buClr>
                <a:schemeClr val="accent1"/>
              </a:buClr>
              <a:buNone/>
            </a:pPr>
            <a:endParaRPr lang="en-GB" dirty="0"/>
          </a:p>
          <a:p>
            <a:pPr marL="1257300" lvl="3" indent="0">
              <a:buClr>
                <a:schemeClr val="accent1"/>
              </a:buClr>
              <a:buNone/>
            </a:pPr>
            <a:endParaRPr lang="en-GB" sz="1600" b="1" dirty="0"/>
          </a:p>
        </p:txBody>
      </p:sp>
      <p:sp>
        <p:nvSpPr>
          <p:cNvPr id="4" name="Date Placeholder 3"/>
          <p:cNvSpPr>
            <a:spLocks noGrp="1"/>
          </p:cNvSpPr>
          <p:nvPr>
            <p:ph type="dt" sz="half" idx="10"/>
          </p:nvPr>
        </p:nvSpPr>
        <p:spPr/>
        <p:txBody>
          <a:bodyPr/>
          <a:lstStyle/>
          <a:p>
            <a:pPr>
              <a:defRPr/>
            </a:pPr>
            <a:fld id="{78F136A6-D163-4A74-A3A8-0E068F9BF8E1}" type="datetime1">
              <a:rPr lang="fi-FI" smtClean="0"/>
              <a:pPr>
                <a:defRPr/>
              </a:pPr>
              <a:t>1.10.2018</a:t>
            </a:fld>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6" name="Slide Number Placeholder 5"/>
          <p:cNvSpPr>
            <a:spLocks noGrp="1"/>
          </p:cNvSpPr>
          <p:nvPr>
            <p:ph type="sldNum" sz="quarter" idx="12"/>
          </p:nvPr>
        </p:nvSpPr>
        <p:spPr/>
        <p:txBody>
          <a:bodyPr/>
          <a:lstStyle/>
          <a:p>
            <a:pPr>
              <a:defRPr/>
            </a:pPr>
            <a:fld id="{BD3A51B6-83B9-4DB3-AD19-BF098BF5FEF0}" type="slidenum">
              <a:rPr lang="en-US" smtClean="0"/>
              <a:pPr>
                <a:defRPr/>
              </a:pPr>
              <a:t>4</a:t>
            </a:fld>
            <a:endParaRPr lang="en-US" dirty="0"/>
          </a:p>
        </p:txBody>
      </p:sp>
    </p:spTree>
    <p:extLst>
      <p:ext uri="{BB962C8B-B14F-4D97-AF65-F5344CB8AC3E}">
        <p14:creationId xmlns:p14="http://schemas.microsoft.com/office/powerpoint/2010/main" val="156704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Main stages of the review process</a:t>
            </a:r>
          </a:p>
        </p:txBody>
      </p:sp>
      <p:sp>
        <p:nvSpPr>
          <p:cNvPr id="4" name="Date Placeholder 3"/>
          <p:cNvSpPr>
            <a:spLocks noGrp="1"/>
          </p:cNvSpPr>
          <p:nvPr>
            <p:ph type="dt" sz="half" idx="10"/>
          </p:nvPr>
        </p:nvSpPr>
        <p:spPr/>
        <p:txBody>
          <a:bodyPr/>
          <a:lstStyle/>
          <a:p>
            <a:pPr>
              <a:defRPr/>
            </a:pPr>
            <a:fld id="{78F136A6-D163-4A74-A3A8-0E068F9BF8E1}" type="datetime1">
              <a:rPr lang="fi-FI" smtClean="0"/>
              <a:pPr>
                <a:defRPr/>
              </a:pPr>
              <a:t>1.10.2018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6" name="Slide Number Placeholder 5"/>
          <p:cNvSpPr>
            <a:spLocks noGrp="1"/>
          </p:cNvSpPr>
          <p:nvPr>
            <p:ph type="sldNum" sz="quarter" idx="12"/>
          </p:nvPr>
        </p:nvSpPr>
        <p:spPr/>
        <p:txBody>
          <a:bodyPr/>
          <a:lstStyle/>
          <a:p>
            <a:pPr>
              <a:defRPr/>
            </a:pPr>
            <a:fld id="{BD3A51B6-83B9-4DB3-AD19-BF098BF5FEF0}" type="slidenum">
              <a:rPr lang="en-US" smtClean="0"/>
              <a:pPr>
                <a:defRPr/>
              </a:pPr>
              <a:t>5</a:t>
            </a:fld>
            <a:endParaRPr lang="en-US"/>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7636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447083"/>
            <a:ext cx="8348662" cy="699407"/>
          </a:xfrm>
        </p:spPr>
        <p:txBody>
          <a:bodyPr/>
          <a:lstStyle/>
          <a:p>
            <a:r>
              <a:rPr lang="en-GB" dirty="0"/>
              <a:t>Initial stage</a:t>
            </a:r>
          </a:p>
        </p:txBody>
      </p:sp>
      <p:sp>
        <p:nvSpPr>
          <p:cNvPr id="3" name="Content Placeholder 2"/>
          <p:cNvSpPr>
            <a:spLocks noGrp="1"/>
          </p:cNvSpPr>
          <p:nvPr>
            <p:ph idx="1"/>
          </p:nvPr>
        </p:nvSpPr>
        <p:spPr>
          <a:xfrm>
            <a:off x="398463" y="1501093"/>
            <a:ext cx="8348662" cy="4435566"/>
          </a:xfrm>
        </p:spPr>
        <p:txBody>
          <a:bodyPr>
            <a:normAutofit lnSpcReduction="10000"/>
          </a:bodyPr>
          <a:lstStyle/>
          <a:p>
            <a:pPr>
              <a:buClr>
                <a:schemeClr val="accent1"/>
              </a:buClr>
              <a:buFont typeface="Wingdings" panose="05000000000000000000" pitchFamily="2" charset="2"/>
              <a:buChar char="ü"/>
            </a:pPr>
            <a:r>
              <a:rPr lang="en-GB" b="1" u="sng" dirty="0">
                <a:solidFill>
                  <a:schemeClr val="accent1"/>
                </a:solidFill>
              </a:rPr>
              <a:t>Request</a:t>
            </a:r>
            <a:r>
              <a:rPr lang="en-GB" dirty="0">
                <a:solidFill>
                  <a:schemeClr val="accent1"/>
                </a:solidFill>
              </a:rPr>
              <a:t>:</a:t>
            </a:r>
            <a:r>
              <a:rPr lang="en-GB" dirty="0"/>
              <a:t> review is initiated by a request from an agency that wants to be granted or to renew ENQA membership. Free format letter including the following:</a:t>
            </a:r>
          </a:p>
          <a:p>
            <a:pPr marL="0" indent="0">
              <a:buClr>
                <a:schemeClr val="accent1"/>
              </a:buClr>
              <a:buNone/>
            </a:pPr>
            <a:endParaRPr lang="en-GB" dirty="0"/>
          </a:p>
          <a:p>
            <a:pPr marL="0" indent="0">
              <a:buClr>
                <a:schemeClr val="accent1"/>
              </a:buClr>
              <a:buNone/>
            </a:pPr>
            <a:r>
              <a:rPr lang="en-GB" dirty="0"/>
              <a:t>	- </a:t>
            </a:r>
            <a:r>
              <a:rPr lang="en-GB" i="1" dirty="0"/>
              <a:t>when SAR would be ready (</a:t>
            </a:r>
            <a:r>
              <a:rPr lang="en-GB" dirty="0"/>
              <a:t>approximately 4 months before the site visit)</a:t>
            </a:r>
            <a:r>
              <a:rPr lang="en-GB" i="1" dirty="0"/>
              <a:t>; </a:t>
            </a:r>
          </a:p>
          <a:p>
            <a:pPr marL="0" indent="0">
              <a:buClr>
                <a:schemeClr val="accent1"/>
              </a:buClr>
              <a:buNone/>
            </a:pPr>
            <a:r>
              <a:rPr lang="en-GB" i="1" dirty="0"/>
              <a:t>	- period (month) when the agency wishes the site visit to take place;</a:t>
            </a:r>
          </a:p>
          <a:p>
            <a:pPr marL="0" indent="0">
              <a:buClr>
                <a:schemeClr val="accent1"/>
              </a:buClr>
              <a:buNone/>
            </a:pPr>
            <a:r>
              <a:rPr lang="en-GB" i="1" dirty="0"/>
              <a:t>	- whether the agency is also (re)applying for registration on EQAR.</a:t>
            </a:r>
          </a:p>
          <a:p>
            <a:pPr marL="0" indent="0">
              <a:buClr>
                <a:schemeClr val="accent1"/>
              </a:buClr>
              <a:buNone/>
            </a:pPr>
            <a:endParaRPr lang="en-GB" i="1" dirty="0"/>
          </a:p>
          <a:p>
            <a:pPr marL="0" indent="0">
              <a:buClr>
                <a:schemeClr val="accent1"/>
              </a:buClr>
              <a:buNone/>
            </a:pPr>
            <a:r>
              <a:rPr lang="en-GB" dirty="0"/>
              <a:t>Request addressed to the ENQA Board but </a:t>
            </a:r>
            <a:r>
              <a:rPr lang="en-GB" b="1" dirty="0">
                <a:solidFill>
                  <a:schemeClr val="accent1"/>
                </a:solidFill>
              </a:rPr>
              <a:t>sent to the Secretariat</a:t>
            </a:r>
            <a:r>
              <a:rPr lang="en-GB" dirty="0"/>
              <a:t>.  </a:t>
            </a:r>
          </a:p>
          <a:p>
            <a:pPr marL="0" indent="0">
              <a:buClr>
                <a:schemeClr val="accent1"/>
              </a:buClr>
              <a:buNone/>
            </a:pPr>
            <a:endParaRPr lang="lt-LT" i="1" dirty="0"/>
          </a:p>
          <a:p>
            <a:pPr>
              <a:buClr>
                <a:schemeClr val="accent1"/>
              </a:buClr>
              <a:buFont typeface="Wingdings" panose="05000000000000000000" pitchFamily="2" charset="2"/>
              <a:buChar char="ü"/>
            </a:pPr>
            <a:r>
              <a:rPr lang="en-GB" b="1" u="sng" dirty="0">
                <a:solidFill>
                  <a:schemeClr val="accent1"/>
                </a:solidFill>
                <a:latin typeface="+mj-lt"/>
                <a:cs typeface="+mj-cs"/>
              </a:rPr>
              <a:t>Coordinator:</a:t>
            </a:r>
            <a:r>
              <a:rPr lang="en-GB" dirty="0"/>
              <a:t> each review is assigned to an ENQA Secretariat staff member who will act as the review coordinator. This person serves as the main contact person for the agency and the review panel throughout the process and will support all those involved during the different stages. Agency should </a:t>
            </a:r>
            <a:r>
              <a:rPr lang="en-GB"/>
              <a:t>also assign its</a:t>
            </a:r>
            <a:r>
              <a:rPr lang="en-GB" b="1">
                <a:solidFill>
                  <a:schemeClr val="accent1"/>
                </a:solidFill>
                <a:latin typeface="+mj-lt"/>
                <a:cs typeface="+mj-cs"/>
              </a:rPr>
              <a:t> </a:t>
            </a:r>
            <a:r>
              <a:rPr lang="en-GB" b="1" dirty="0">
                <a:solidFill>
                  <a:schemeClr val="accent1"/>
                </a:solidFill>
                <a:latin typeface="+mj-lt"/>
                <a:cs typeface="+mj-cs"/>
              </a:rPr>
              <a:t>contact person </a:t>
            </a:r>
            <a:r>
              <a:rPr lang="en-GB" dirty="0"/>
              <a:t>for the review.  </a:t>
            </a:r>
          </a:p>
          <a:p>
            <a:pPr>
              <a:buClr>
                <a:schemeClr val="accent1"/>
              </a:buClr>
              <a:buFont typeface="Wingdings" panose="05000000000000000000" pitchFamily="2" charset="2"/>
              <a:buChar char="ü"/>
            </a:pPr>
            <a:endParaRPr lang="lt-LT" dirty="0"/>
          </a:p>
        </p:txBody>
      </p:sp>
      <p:sp>
        <p:nvSpPr>
          <p:cNvPr id="4" name="Date Placeholder 3"/>
          <p:cNvSpPr>
            <a:spLocks noGrp="1"/>
          </p:cNvSpPr>
          <p:nvPr>
            <p:ph type="dt" sz="half" idx="10"/>
          </p:nvPr>
        </p:nvSpPr>
        <p:spPr/>
        <p:txBody>
          <a:bodyPr/>
          <a:lstStyle/>
          <a:p>
            <a:pPr>
              <a:defRPr/>
            </a:pPr>
            <a:fld id="{78F136A6-D163-4A74-A3A8-0E068F9BF8E1}" type="datetime1">
              <a:rPr lang="fi-FI" smtClean="0"/>
              <a:pPr>
                <a:defRPr/>
              </a:pPr>
              <a:t>1.10.2018</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6" name="Slide Number Placeholder 5"/>
          <p:cNvSpPr>
            <a:spLocks noGrp="1"/>
          </p:cNvSpPr>
          <p:nvPr>
            <p:ph type="sldNum" sz="quarter" idx="12"/>
          </p:nvPr>
        </p:nvSpPr>
        <p:spPr/>
        <p:txBody>
          <a:bodyPr/>
          <a:lstStyle/>
          <a:p>
            <a:pPr>
              <a:defRPr/>
            </a:pPr>
            <a:fld id="{BD3A51B6-83B9-4DB3-AD19-BF098BF5FEF0}" type="slidenum">
              <a:rPr lang="en-US" smtClean="0"/>
              <a:pPr>
                <a:defRPr/>
              </a:pPr>
              <a:t>6</a:t>
            </a:fld>
            <a:endParaRPr lang="en-US"/>
          </a:p>
        </p:txBody>
      </p:sp>
    </p:spTree>
    <p:extLst>
      <p:ext uri="{BB962C8B-B14F-4D97-AF65-F5344CB8AC3E}">
        <p14:creationId xmlns:p14="http://schemas.microsoft.com/office/powerpoint/2010/main" val="208658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463" y="2004470"/>
            <a:ext cx="8348662" cy="4175125"/>
          </a:xfrm>
        </p:spPr>
        <p:txBody>
          <a:bodyPr/>
          <a:lstStyle/>
          <a:p>
            <a:pPr>
              <a:buClr>
                <a:schemeClr val="accent1"/>
              </a:buClr>
              <a:buFont typeface="Wingdings" panose="05000000000000000000" pitchFamily="2" charset="2"/>
              <a:buChar char="ü"/>
            </a:pPr>
            <a:r>
              <a:rPr lang="en-GB" b="1" u="sng" dirty="0">
                <a:solidFill>
                  <a:schemeClr val="accent1"/>
                </a:solidFill>
              </a:rPr>
              <a:t>Terms of reference (</a:t>
            </a:r>
            <a:r>
              <a:rPr lang="en-GB" b="1" u="sng" dirty="0" err="1">
                <a:solidFill>
                  <a:schemeClr val="accent1"/>
                </a:solidFill>
              </a:rPr>
              <a:t>ToR</a:t>
            </a:r>
            <a:r>
              <a:rPr lang="en-GB" b="1" u="sng" dirty="0">
                <a:solidFill>
                  <a:schemeClr val="accent1"/>
                </a:solidFill>
              </a:rPr>
              <a:t>)</a:t>
            </a:r>
            <a:r>
              <a:rPr lang="en-GB" dirty="0">
                <a:solidFill>
                  <a:schemeClr val="accent1"/>
                </a:solidFill>
              </a:rPr>
              <a:t>:</a:t>
            </a:r>
            <a:r>
              <a:rPr lang="en-GB" dirty="0"/>
              <a:t> ENQA and the agency agree on the Terms of Reference of the review, including the </a:t>
            </a:r>
            <a:r>
              <a:rPr lang="en-GB" b="1" dirty="0">
                <a:solidFill>
                  <a:schemeClr val="accent1"/>
                </a:solidFill>
              </a:rPr>
              <a:t>activities</a:t>
            </a:r>
            <a:r>
              <a:rPr lang="en-GB" dirty="0">
                <a:solidFill>
                  <a:schemeClr val="accent1"/>
                </a:solidFill>
              </a:rPr>
              <a:t> </a:t>
            </a:r>
            <a:r>
              <a:rPr lang="en-GB" dirty="0"/>
              <a:t>to be subjected to the review as well as the </a:t>
            </a:r>
            <a:r>
              <a:rPr lang="en-GB" b="1" dirty="0">
                <a:solidFill>
                  <a:schemeClr val="accent1"/>
                </a:solidFill>
              </a:rPr>
              <a:t>overall timeline</a:t>
            </a:r>
            <a:r>
              <a:rPr lang="en-GB" dirty="0"/>
              <a:t>. </a:t>
            </a:r>
          </a:p>
          <a:p>
            <a:pPr marL="0" indent="0">
              <a:buClr>
                <a:schemeClr val="accent1"/>
              </a:buClr>
              <a:buNone/>
            </a:pPr>
            <a:endParaRPr lang="lt-LT" dirty="0"/>
          </a:p>
          <a:p>
            <a:pPr>
              <a:buClr>
                <a:schemeClr val="accent1"/>
              </a:buClr>
              <a:buFont typeface="Wingdings" panose="05000000000000000000" pitchFamily="2" charset="2"/>
              <a:buChar char="ü"/>
            </a:pPr>
            <a:r>
              <a:rPr lang="en-GB" b="1" u="sng" dirty="0">
                <a:solidFill>
                  <a:schemeClr val="accent1"/>
                </a:solidFill>
              </a:rPr>
              <a:t>EQAR Eligibility Confirmation </a:t>
            </a:r>
            <a:r>
              <a:rPr lang="en-GB" u="sng" dirty="0"/>
              <a:t>(if applicable):</a:t>
            </a:r>
            <a:r>
              <a:rPr lang="en-GB" dirty="0"/>
              <a:t> agencies also wishing to apply to EQAR will need to contact EQAR prior to the finalisation of the </a:t>
            </a:r>
            <a:r>
              <a:rPr lang="en-GB" dirty="0" err="1"/>
              <a:t>ToR</a:t>
            </a:r>
            <a:r>
              <a:rPr lang="en-GB" dirty="0"/>
              <a:t> and thus before the formal start of the actual review process. </a:t>
            </a:r>
          </a:p>
          <a:p>
            <a:endParaRPr lang="en-US" dirty="0"/>
          </a:p>
        </p:txBody>
      </p:sp>
      <p:sp>
        <p:nvSpPr>
          <p:cNvPr id="4" name="Date Placeholder 3"/>
          <p:cNvSpPr>
            <a:spLocks noGrp="1"/>
          </p:cNvSpPr>
          <p:nvPr>
            <p:ph type="dt" sz="half" idx="10"/>
          </p:nvPr>
        </p:nvSpPr>
        <p:spPr/>
        <p:txBody>
          <a:bodyPr/>
          <a:lstStyle/>
          <a:p>
            <a:pPr>
              <a:defRPr/>
            </a:pPr>
            <a:fld id="{78F136A6-D163-4A74-A3A8-0E068F9BF8E1}" type="datetime1">
              <a:rPr lang="fi-FI" smtClean="0"/>
              <a:pPr>
                <a:defRPr/>
              </a:pPr>
              <a:t>1.10.2018</a:t>
            </a:fld>
            <a:endParaRPr lang="en-US"/>
          </a:p>
        </p:txBody>
      </p:sp>
      <p:sp>
        <p:nvSpPr>
          <p:cNvPr id="6" name="Slide Number Placeholder 5"/>
          <p:cNvSpPr>
            <a:spLocks noGrp="1"/>
          </p:cNvSpPr>
          <p:nvPr>
            <p:ph type="sldNum" sz="quarter" idx="12"/>
          </p:nvPr>
        </p:nvSpPr>
        <p:spPr/>
        <p:txBody>
          <a:bodyPr/>
          <a:lstStyle/>
          <a:p>
            <a:pPr>
              <a:defRPr/>
            </a:pPr>
            <a:fld id="{BD3A51B6-83B9-4DB3-AD19-BF098BF5FEF0}" type="slidenum">
              <a:rPr lang="en-US" smtClean="0"/>
              <a:pPr>
                <a:defRPr/>
              </a:pPr>
              <a:t>7</a:t>
            </a:fld>
            <a:endParaRPr lang="en-US"/>
          </a:p>
        </p:txBody>
      </p:sp>
      <p:sp>
        <p:nvSpPr>
          <p:cNvPr id="7" name="Title 1"/>
          <p:cNvSpPr>
            <a:spLocks noGrp="1"/>
          </p:cNvSpPr>
          <p:nvPr>
            <p:ph type="title"/>
          </p:nvPr>
        </p:nvSpPr>
        <p:spPr>
          <a:xfrm>
            <a:off x="398463" y="492929"/>
            <a:ext cx="8348662" cy="1025525"/>
          </a:xfrm>
        </p:spPr>
        <p:txBody>
          <a:bodyPr/>
          <a:lstStyle/>
          <a:p>
            <a:r>
              <a:rPr lang="en-GB" dirty="0"/>
              <a:t>Initial stage</a:t>
            </a:r>
          </a:p>
        </p:txBody>
      </p:sp>
      <p:sp>
        <p:nvSpPr>
          <p:cNvPr id="8" name="Footer Placeholder 4"/>
          <p:cNvSpPr>
            <a:spLocks noGrp="1"/>
          </p:cNvSpPr>
          <p:nvPr>
            <p:ph type="ftr" sz="quarter" idx="11"/>
          </p:nvPr>
        </p:nvSpPr>
        <p:spPr>
          <a:xfrm>
            <a:off x="1603375" y="6291263"/>
            <a:ext cx="6380163" cy="360362"/>
          </a:xfrm>
        </p:spPr>
        <p:txBody>
          <a:bodyPr/>
          <a:lstStyle/>
          <a:p>
            <a:pPr fontAlgn="base">
              <a:spcBef>
                <a:spcPct val="0"/>
              </a:spcBef>
              <a:spcAft>
                <a:spcPct val="0"/>
              </a:spcAft>
            </a:pPr>
            <a:r>
              <a:rPr lang="en-US" dirty="0"/>
              <a:t>ENQA Seminar for agencies preparing for an initial external review</a:t>
            </a:r>
            <a:endParaRPr lang="en-US" altLang="hu-HU" dirty="0"/>
          </a:p>
        </p:txBody>
      </p:sp>
    </p:spTree>
    <p:extLst>
      <p:ext uri="{BB962C8B-B14F-4D97-AF65-F5344CB8AC3E}">
        <p14:creationId xmlns:p14="http://schemas.microsoft.com/office/powerpoint/2010/main" val="30082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6A5A64D-CCED-423C-8069-6AD465D110EC}" type="datetime1">
              <a:rPr lang="fi-FI" smtClean="0"/>
              <a:pPr>
                <a:defRPr/>
              </a:pPr>
              <a:t>1.10.2018</a:t>
            </a:fld>
            <a:endParaRPr lang="en-US"/>
          </a:p>
        </p:txBody>
      </p:sp>
      <p:sp>
        <p:nvSpPr>
          <p:cNvPr id="6" name="Footer Placeholder 5"/>
          <p:cNvSpPr>
            <a:spLocks noGrp="1"/>
          </p:cNvSpPr>
          <p:nvPr>
            <p:ph type="ftr" sz="quarter" idx="11"/>
          </p:nvPr>
        </p:nvSpPr>
        <p:spPr/>
        <p:txBody>
          <a:bodyPr/>
          <a:lstStyle/>
          <a:p>
            <a:pPr fontAlgn="base">
              <a:spcBef>
                <a:spcPct val="0"/>
              </a:spcBef>
              <a:spcAft>
                <a:spcPct val="0"/>
              </a:spcAft>
            </a:pPr>
            <a:r>
              <a:rPr lang="en-US" dirty="0"/>
              <a:t>ENQA Seminar for agencies preparing for an initial external review</a:t>
            </a:r>
            <a:endParaRPr lang="en-US" altLang="hu-HU" dirty="0"/>
          </a:p>
        </p:txBody>
      </p:sp>
      <p:sp>
        <p:nvSpPr>
          <p:cNvPr id="7" name="Slide Number Placeholder 6"/>
          <p:cNvSpPr>
            <a:spLocks noGrp="1"/>
          </p:cNvSpPr>
          <p:nvPr>
            <p:ph type="sldNum" sz="quarter" idx="12"/>
          </p:nvPr>
        </p:nvSpPr>
        <p:spPr/>
        <p:txBody>
          <a:bodyPr/>
          <a:lstStyle/>
          <a:p>
            <a:pPr>
              <a:defRPr/>
            </a:pPr>
            <a:fld id="{51BF82BD-E73B-41F3-BA4E-529664800300}" type="slidenum">
              <a:rPr lang="en-US" smtClean="0"/>
              <a:pPr>
                <a:defRPr/>
              </a:pPr>
              <a:t>8</a:t>
            </a:fld>
            <a:endParaRPr lang="en-US"/>
          </a:p>
        </p:txBody>
      </p:sp>
      <p:sp>
        <p:nvSpPr>
          <p:cNvPr id="8" name="Title 3"/>
          <p:cNvSpPr txBox="1">
            <a:spLocks/>
          </p:cNvSpPr>
          <p:nvPr/>
        </p:nvSpPr>
        <p:spPr bwMode="auto">
          <a:xfrm>
            <a:off x="428943" y="450658"/>
            <a:ext cx="8348662" cy="67328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sz="3200" kern="1200">
                <a:solidFill>
                  <a:schemeClr val="accent1"/>
                </a:solidFill>
                <a:latin typeface="+mj-lt"/>
                <a:ea typeface="ＭＳ Ｐゴシック" pitchFamily="34" charset="-128"/>
                <a:cs typeface="+mj-cs"/>
              </a:defRPr>
            </a:lvl1pPr>
            <a:lvl2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2pPr>
            <a:lvl3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3pPr>
            <a:lvl4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4pPr>
            <a:lvl5pPr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3200">
                <a:solidFill>
                  <a:schemeClr val="accent1"/>
                </a:solidFill>
                <a:latin typeface="Arial" pitchFamily="34" charset="0"/>
                <a:ea typeface="ＭＳ Ｐゴシック" pitchFamily="34" charset="-128"/>
              </a:defRPr>
            </a:lvl9pPr>
          </a:lstStyle>
          <a:p>
            <a:r>
              <a:rPr lang="de-DE" altLang="en-US"/>
              <a:t>Stage I: before the site visit</a:t>
            </a:r>
            <a:endParaRPr lang="en-US" dirty="0"/>
          </a:p>
        </p:txBody>
      </p:sp>
      <p:sp>
        <p:nvSpPr>
          <p:cNvPr id="2" name="Content Placeholder 1"/>
          <p:cNvSpPr>
            <a:spLocks noGrp="1"/>
          </p:cNvSpPr>
          <p:nvPr>
            <p:ph sz="half" idx="1"/>
          </p:nvPr>
        </p:nvSpPr>
        <p:spPr/>
        <p:txBody>
          <a:bodyPr/>
          <a:lstStyle/>
          <a:p>
            <a:endParaRPr lang="en-GB"/>
          </a:p>
        </p:txBody>
      </p:sp>
    </p:spTree>
    <p:extLst>
      <p:ext uri="{BB962C8B-B14F-4D97-AF65-F5344CB8AC3E}">
        <p14:creationId xmlns:p14="http://schemas.microsoft.com/office/powerpoint/2010/main" val="66537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28943" y="450658"/>
            <a:ext cx="8348662" cy="673281"/>
          </a:xfrm>
        </p:spPr>
        <p:txBody>
          <a:bodyPr/>
          <a:lstStyle/>
          <a:p>
            <a:r>
              <a:rPr lang="de-DE" altLang="en-US" dirty="0"/>
              <a:t>Stage I: before the site visit</a:t>
            </a:r>
            <a:endParaRPr lang="en-US" dirty="0"/>
          </a:p>
        </p:txBody>
      </p:sp>
      <p:sp>
        <p:nvSpPr>
          <p:cNvPr id="11269" name="Date Placeholder 6"/>
          <p:cNvSpPr>
            <a:spLocks noGrp="1"/>
          </p:cNvSpPr>
          <p:nvPr>
            <p:ph type="dt" sz="quarter" idx="10"/>
          </p:nvPr>
        </p:nvSpPr>
        <p:spPr bwMode="auto">
          <a:noFill/>
          <a:ln>
            <a:miter lim="800000"/>
            <a:headEnd/>
            <a:tailEnd/>
          </a:ln>
        </p:spPr>
        <p:txBody>
          <a:bodyPr/>
          <a:lstStyle/>
          <a:p>
            <a:fld id="{C5238857-C62C-4AA2-9A99-09B57E0B3017}" type="datetime1">
              <a:rPr lang="fi-FI">
                <a:latin typeface="Arial" charset="0"/>
              </a:rPr>
              <a:pPr/>
              <a:t>1.10.2018</a:t>
            </a:fld>
            <a:endParaRPr lang="en-US">
              <a:latin typeface="Arial" charset="0"/>
            </a:endParaRPr>
          </a:p>
        </p:txBody>
      </p:sp>
      <p:sp>
        <p:nvSpPr>
          <p:cNvPr id="10245" name="Footer Placeholder 7"/>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r>
              <a:rPr lang="en-US" dirty="0"/>
              <a:t>ENQA Seminar for agencies preparing for an initial external review</a:t>
            </a:r>
            <a:endParaRPr lang="en-US" altLang="hu-HU" dirty="0"/>
          </a:p>
        </p:txBody>
      </p:sp>
      <p:sp>
        <p:nvSpPr>
          <p:cNvPr id="11271" name="Slide Number Placeholder 8"/>
          <p:cNvSpPr>
            <a:spLocks noGrp="1"/>
          </p:cNvSpPr>
          <p:nvPr>
            <p:ph type="sldNum" sz="quarter" idx="12"/>
          </p:nvPr>
        </p:nvSpPr>
        <p:spPr bwMode="auto">
          <a:noFill/>
          <a:ln>
            <a:miter lim="800000"/>
            <a:headEnd/>
            <a:tailEnd/>
          </a:ln>
        </p:spPr>
        <p:txBody>
          <a:bodyPr/>
          <a:lstStyle/>
          <a:p>
            <a:fld id="{78D1F405-C6E2-41FA-AC33-4C8647D79F3C}" type="slidenum">
              <a:rPr lang="en-US">
                <a:latin typeface="Arial" charset="0"/>
              </a:rPr>
              <a:pPr/>
              <a:t>9</a:t>
            </a:fld>
            <a:endParaRPr lang="en-US">
              <a:latin typeface="Arial" charset="0"/>
            </a:endParaRPr>
          </a:p>
        </p:txBody>
      </p:sp>
      <p:sp>
        <p:nvSpPr>
          <p:cNvPr id="11" name="Content Placeholder 2"/>
          <p:cNvSpPr>
            <a:spLocks noGrp="1"/>
          </p:cNvSpPr>
          <p:nvPr>
            <p:ph idx="1"/>
          </p:nvPr>
        </p:nvSpPr>
        <p:spPr>
          <a:xfrm>
            <a:off x="428943" y="1430309"/>
            <a:ext cx="8409622" cy="4554583"/>
          </a:xfrm>
        </p:spPr>
        <p:txBody>
          <a:bodyPr>
            <a:normAutofit lnSpcReduction="10000"/>
          </a:bodyPr>
          <a:lstStyle/>
          <a:p>
            <a:pPr>
              <a:buClr>
                <a:schemeClr val="accent1"/>
              </a:buClr>
              <a:buFont typeface="Wingdings" panose="05000000000000000000" pitchFamily="2" charset="2"/>
              <a:buChar char="ü"/>
            </a:pPr>
            <a:r>
              <a:rPr lang="en-GB" sz="1900" b="1" u="sng" dirty="0">
                <a:solidFill>
                  <a:schemeClr val="accent1"/>
                </a:solidFill>
              </a:rPr>
              <a:t>Review panel:</a:t>
            </a:r>
            <a:r>
              <a:rPr lang="en-GB" sz="1900" b="1" dirty="0">
                <a:solidFill>
                  <a:schemeClr val="accent1"/>
                </a:solidFill>
              </a:rPr>
              <a:t> </a:t>
            </a:r>
            <a:r>
              <a:rPr lang="en-GB" sz="1900" dirty="0"/>
              <a:t>coordinator composes the review panel which is approved by the ENQA Board in accordance with ENQA policy. The </a:t>
            </a:r>
            <a:r>
              <a:rPr lang="en-US" sz="1900" dirty="0"/>
              <a:t>agency is always given the opportunity to comment on the selected panel members and signal any possible </a:t>
            </a:r>
            <a:r>
              <a:rPr lang="en-US" sz="1900" b="1" dirty="0">
                <a:solidFill>
                  <a:schemeClr val="accent1"/>
                </a:solidFill>
              </a:rPr>
              <a:t>conflicts of interest </a:t>
            </a:r>
            <a:r>
              <a:rPr lang="en-US" sz="1900" dirty="0"/>
              <a:t>or biases. </a:t>
            </a:r>
          </a:p>
          <a:p>
            <a:pPr marL="0" indent="0">
              <a:buNone/>
            </a:pPr>
            <a:endParaRPr lang="en-GB" dirty="0"/>
          </a:p>
          <a:p>
            <a:pPr marL="400050" lvl="1" indent="0">
              <a:buNone/>
            </a:pPr>
            <a:r>
              <a:rPr lang="en-GB" dirty="0"/>
              <a:t>At least </a:t>
            </a:r>
            <a:r>
              <a:rPr lang="en-GB" b="1" dirty="0">
                <a:solidFill>
                  <a:schemeClr val="accent1"/>
                </a:solidFill>
              </a:rPr>
              <a:t>4</a:t>
            </a:r>
            <a:r>
              <a:rPr lang="en-GB" b="1" dirty="0"/>
              <a:t> </a:t>
            </a:r>
            <a:r>
              <a:rPr lang="en-GB" dirty="0"/>
              <a:t>external reviewers, including:</a:t>
            </a:r>
          </a:p>
          <a:p>
            <a:pPr lvl="1">
              <a:buClr>
                <a:schemeClr val="tx1"/>
              </a:buClr>
              <a:buFontTx/>
              <a:buChar char="-"/>
            </a:pPr>
            <a:r>
              <a:rPr lang="en-GB" dirty="0"/>
              <a:t>one or two </a:t>
            </a:r>
            <a:r>
              <a:rPr lang="en-GB" b="1" dirty="0">
                <a:solidFill>
                  <a:schemeClr val="accent1"/>
                </a:solidFill>
              </a:rPr>
              <a:t>quality assurance professionals</a:t>
            </a:r>
            <a:r>
              <a:rPr lang="en-GB" dirty="0">
                <a:solidFill>
                  <a:schemeClr val="accent1"/>
                </a:solidFill>
              </a:rPr>
              <a:t> </a:t>
            </a:r>
            <a:r>
              <a:rPr lang="en-GB" dirty="0"/>
              <a:t>(at least one currently employed by a QA agency and both having been engaged in QA within the past 5 years)</a:t>
            </a:r>
          </a:p>
          <a:p>
            <a:pPr lvl="1">
              <a:buClr>
                <a:schemeClr val="tx1"/>
              </a:buClr>
              <a:buFontTx/>
              <a:buChar char="-"/>
            </a:pPr>
            <a:r>
              <a:rPr lang="en-GB" b="1" dirty="0">
                <a:solidFill>
                  <a:schemeClr val="accent1"/>
                </a:solidFill>
              </a:rPr>
              <a:t>academic</a:t>
            </a:r>
            <a:r>
              <a:rPr lang="en-GB" b="1" dirty="0"/>
              <a:t> </a:t>
            </a:r>
            <a:r>
              <a:rPr lang="en-GB" dirty="0"/>
              <a:t>at a higher education institution</a:t>
            </a:r>
          </a:p>
          <a:p>
            <a:pPr lvl="1">
              <a:buClr>
                <a:schemeClr val="tx1"/>
              </a:buClr>
              <a:buFontTx/>
              <a:buChar char="-"/>
            </a:pPr>
            <a:r>
              <a:rPr lang="en-GB" b="1" dirty="0">
                <a:solidFill>
                  <a:schemeClr val="accent1"/>
                </a:solidFill>
              </a:rPr>
              <a:t>student</a:t>
            </a:r>
            <a:endParaRPr lang="en-GB" dirty="0">
              <a:solidFill>
                <a:schemeClr val="accent1"/>
              </a:solidFill>
            </a:endParaRPr>
          </a:p>
          <a:p>
            <a:pPr marL="400050" lvl="1" indent="0">
              <a:buNone/>
            </a:pPr>
            <a:endParaRPr lang="en-GB" dirty="0"/>
          </a:p>
          <a:p>
            <a:pPr marL="400050" lvl="1" indent="0">
              <a:buNone/>
            </a:pPr>
            <a:r>
              <a:rPr lang="en-GB" dirty="0"/>
              <a:t>When requested or when considered particularly pertinent, other stakeholders e.g. </a:t>
            </a:r>
            <a:r>
              <a:rPr lang="en-GB" b="1" dirty="0">
                <a:solidFill>
                  <a:schemeClr val="accent1"/>
                </a:solidFill>
              </a:rPr>
              <a:t>representative of the labour market</a:t>
            </a:r>
            <a:r>
              <a:rPr lang="en-GB" dirty="0">
                <a:solidFill>
                  <a:schemeClr val="accent1"/>
                </a:solidFill>
              </a:rPr>
              <a:t> </a:t>
            </a:r>
            <a:r>
              <a:rPr lang="en-GB" dirty="0"/>
              <a:t>may be included instead of the second quality assurance professional or in addition to the four panel members.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1000"/>
                                        <p:tgtEl>
                                          <p:spTgt spid="11">
                                            <p:txEl>
                                              <p:pRg st="3" end="3"/>
                                            </p:txEl>
                                          </p:spTgt>
                                        </p:tgtEl>
                                      </p:cBhvr>
                                    </p:animEffect>
                                    <p:anim calcmode="lin" valueType="num">
                                      <p:cBhvr>
                                        <p:cTn id="8"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4" end="4"/>
                                            </p:txEl>
                                          </p:spTgt>
                                        </p:tgtEl>
                                        <p:attrNameLst>
                                          <p:attrName>style.visibility</p:attrName>
                                        </p:attrNameLst>
                                      </p:cBhvr>
                                      <p:to>
                                        <p:strVal val="visible"/>
                                      </p:to>
                                    </p:set>
                                    <p:animEffect transition="in" filter="fade">
                                      <p:cBhvr>
                                        <p:cTn id="14" dur="1000"/>
                                        <p:tgtEl>
                                          <p:spTgt spid="11">
                                            <p:txEl>
                                              <p:pRg st="4" end="4"/>
                                            </p:txEl>
                                          </p:spTgt>
                                        </p:tgtEl>
                                      </p:cBhvr>
                                    </p:animEffect>
                                    <p:anim calcmode="lin" valueType="num">
                                      <p:cBhvr>
                                        <p:cTn id="15"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fade">
                                      <p:cBhvr>
                                        <p:cTn id="21" dur="1000"/>
                                        <p:tgtEl>
                                          <p:spTgt spid="11">
                                            <p:txEl>
                                              <p:pRg st="5" end="5"/>
                                            </p:txEl>
                                          </p:spTgt>
                                        </p:tgtEl>
                                      </p:cBhvr>
                                    </p:animEffect>
                                    <p:anim calcmode="lin" valueType="num">
                                      <p:cBhvr>
                                        <p:cTn id="22"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fade">
                                      <p:cBhvr>
                                        <p:cTn id="28" dur="1000"/>
                                        <p:tgtEl>
                                          <p:spTgt spid="11">
                                            <p:txEl>
                                              <p:pRg st="7" end="7"/>
                                            </p:txEl>
                                          </p:spTgt>
                                        </p:tgtEl>
                                      </p:cBhvr>
                                    </p:animEffect>
                                    <p:anim calcmode="lin" valueType="num">
                                      <p:cBhvr>
                                        <p:cTn id="29" dur="1000" fill="hold"/>
                                        <p:tgtEl>
                                          <p:spTgt spid="11">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NQA">
      <a:dk1>
        <a:sysClr val="windowText" lastClr="000000"/>
      </a:dk1>
      <a:lt1>
        <a:sysClr val="window" lastClr="FFFFFF"/>
      </a:lt1>
      <a:dk2>
        <a:srgbClr val="1F497D"/>
      </a:dk2>
      <a:lt2>
        <a:srgbClr val="FFFFFF"/>
      </a:lt2>
      <a:accent1>
        <a:srgbClr val="0093B3"/>
      </a:accent1>
      <a:accent2>
        <a:srgbClr val="C02A4D"/>
      </a:accent2>
      <a:accent3>
        <a:srgbClr val="9BBB59"/>
      </a:accent3>
      <a:accent4>
        <a:srgbClr val="8064A2"/>
      </a:accent4>
      <a:accent5>
        <a:srgbClr val="2BACE4"/>
      </a:accent5>
      <a:accent6>
        <a:srgbClr val="F79646"/>
      </a:accent6>
      <a:hlink>
        <a:srgbClr val="0093B3"/>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22Sept_9.35hrs_Purpose and main stages of the review process</Template>
  <TotalTime>2250</TotalTime>
  <Words>1972</Words>
  <Application>Microsoft Office PowerPoint</Application>
  <PresentationFormat>On-screen Show (4:3)</PresentationFormat>
  <Paragraphs>205</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.AppleSystemUIFont</vt:lpstr>
      <vt:lpstr>Arial</vt:lpstr>
      <vt:lpstr>Calibri</vt:lpstr>
      <vt:lpstr>Mangal</vt:lpstr>
      <vt:lpstr>Wingdings</vt:lpstr>
      <vt:lpstr>Office Theme</vt:lpstr>
      <vt:lpstr>What to expect - main stages of the review process</vt:lpstr>
      <vt:lpstr>Purpose of the review</vt:lpstr>
      <vt:lpstr>Purpose of the review</vt:lpstr>
      <vt:lpstr>Remit of the review</vt:lpstr>
      <vt:lpstr>Main stages of the review process</vt:lpstr>
      <vt:lpstr>Initial stage</vt:lpstr>
      <vt:lpstr>Initial stage</vt:lpstr>
      <vt:lpstr>PowerPoint Presentation</vt:lpstr>
      <vt:lpstr>Stage I: before the site visit</vt:lpstr>
      <vt:lpstr>PowerPoint Presentation</vt:lpstr>
      <vt:lpstr>PowerPoint Presentation</vt:lpstr>
      <vt:lpstr>Stage I: before the site visit</vt:lpstr>
      <vt:lpstr>PowerPoint Presentation</vt:lpstr>
      <vt:lpstr>Stage II: site visit</vt:lpstr>
      <vt:lpstr>Stage III: review report </vt:lpstr>
      <vt:lpstr>Stage III: review report </vt:lpstr>
      <vt:lpstr>Stage IV: decision making</vt:lpstr>
      <vt:lpstr>Stage IV: decision making</vt:lpstr>
      <vt:lpstr>Stage V: follow-up</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and main stages of the review process</dc:title>
  <dc:creator>Agnė Tamošiūnaitė</dc:creator>
  <cp:lastModifiedBy>Aic User</cp:lastModifiedBy>
  <cp:revision>227</cp:revision>
  <dcterms:created xsi:type="dcterms:W3CDTF">2016-08-24T13:19:32Z</dcterms:created>
  <dcterms:modified xsi:type="dcterms:W3CDTF">2018-10-01T13:17:25Z</dcterms:modified>
</cp:coreProperties>
</file>