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505" r:id="rId2"/>
    <p:sldId id="533" r:id="rId3"/>
    <p:sldId id="532" r:id="rId4"/>
    <p:sldId id="506" r:id="rId5"/>
    <p:sldId id="524" r:id="rId6"/>
    <p:sldId id="521" r:id="rId7"/>
    <p:sldId id="515" r:id="rId8"/>
    <p:sldId id="509" r:id="rId9"/>
    <p:sldId id="501" r:id="rId10"/>
    <p:sldId id="510" r:id="rId11"/>
    <p:sldId id="527" r:id="rId12"/>
    <p:sldId id="529" r:id="rId13"/>
    <p:sldId id="531" r:id="rId14"/>
    <p:sldId id="530" r:id="rId15"/>
    <p:sldId id="504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 autoAdjust="0"/>
    <p:restoredTop sz="94611"/>
  </p:normalViewPr>
  <p:slideViewPr>
    <p:cSldViewPr>
      <p:cViewPr varScale="1">
        <p:scale>
          <a:sx n="123" d="100"/>
          <a:sy n="123" d="100"/>
        </p:scale>
        <p:origin x="105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91E5-1B9F-4055-8B10-C253A48E7512}" type="datetimeFigureOut">
              <a:rPr lang="en-GB" smtClean="0"/>
              <a:pPr/>
              <a:t>01/10/2018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9D750-30EB-47B3-A9C9-8DF6B0B830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463" y="2888394"/>
            <a:ext cx="8348662" cy="1076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463" y="4079792"/>
            <a:ext cx="8348662" cy="127883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463" y="5835650"/>
            <a:ext cx="1052512" cy="360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8906C6-826C-448F-9FC7-EA0F897ADCF5}" type="datetime1">
              <a:rPr lang="en-GB" smtClean="0"/>
              <a:t>01/10/2018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375" y="5835650"/>
            <a:ext cx="6380163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replace txt View menu &gt; Header and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7375" y="5835650"/>
            <a:ext cx="539750" cy="360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E127CE-5CC6-4D9F-86D3-CA81381E5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7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569F67-129F-4A53-80AC-D3925ED94710}" type="datetime1">
              <a:rPr lang="en-GB" smtClean="0"/>
              <a:t>01/10/2018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replace txt View menu &gt; Header and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A51B6-83B9-4DB3-AD19-BF098BF5F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811338"/>
            <a:ext cx="4097337" cy="43148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811338"/>
            <a:ext cx="4098925" cy="43148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B4D92D-1E9E-44AF-90D8-89F57B4DA1F0}" type="datetime1">
              <a:rPr lang="en-GB" smtClean="0"/>
              <a:t>01/10/2018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replace txt View menu &gt; Header and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BF82BD-E73B-41F3-BA4E-529664800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3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803445-A2D2-4B61-99EB-CB5A16E1275D}" type="datetime1">
              <a:rPr lang="en-GB" smtClean="0"/>
              <a:t>01/10/2018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replace txt View menu &gt; Header and footer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5B5640-C9AF-4A78-948C-E68F2FCA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9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43C245-35B0-4CE8-857E-71F76B6A2D97}" type="datetime1">
              <a:rPr lang="en-GB" smtClean="0"/>
              <a:t>01/10/2018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replace txt View menu &gt; Header and footer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AF1249-6E08-4C28-899D-6EDDB59B3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austa_kiito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8463" y="3430170"/>
            <a:ext cx="8348662" cy="102638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6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nauha4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398463" y="631825"/>
            <a:ext cx="8348662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8463" y="1819275"/>
            <a:ext cx="834866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463" y="6291263"/>
            <a:ext cx="1052512" cy="3603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40404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CDB30BB-AFEF-4907-8F66-A86B2A92AD53}" type="datetime1">
              <a:rPr lang="en-GB" smtClean="0"/>
              <a:t>01/10/2018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3375" y="6291263"/>
            <a:ext cx="6380163" cy="360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40404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replace txt View menu &gt; Header and footer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7375" y="6291263"/>
            <a:ext cx="539750" cy="3603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40404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E506AD2-6235-4655-8AFA-9CC291536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6" descr="logo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043863" y="274638"/>
            <a:ext cx="6429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18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uropean_Higher_Education_Area" TargetMode="External"/><Relationship Id="rId2" Type="http://schemas.openxmlformats.org/officeDocument/2006/relationships/hyperlink" Target="https://en.wikipedia.org/wiki/Bologna_Proces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hare-asean.e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98463" y="2887663"/>
            <a:ext cx="8348662" cy="1076325"/>
          </a:xfrm>
        </p:spPr>
        <p:txBody>
          <a:bodyPr/>
          <a:lstStyle/>
          <a:p>
            <a:br>
              <a:rPr lang="en-GB" b="1" dirty="0"/>
            </a:br>
            <a:br>
              <a:rPr lang="en-GB" b="1" dirty="0"/>
            </a:br>
            <a:br>
              <a:rPr lang="en-GB" b="1" dirty="0"/>
            </a:br>
            <a:br>
              <a:rPr lang="en-GB" b="1" dirty="0"/>
            </a:br>
            <a:r>
              <a:rPr lang="en-GB" sz="2800" b="1" dirty="0"/>
              <a:t>Introduction of ENQA</a:t>
            </a:r>
            <a:br>
              <a:rPr lang="en-GB" sz="2800" b="1" dirty="0"/>
            </a:br>
            <a:r>
              <a:rPr lang="en-GB" sz="2800" b="1" dirty="0"/>
              <a:t>Art of self-reflection for constant enhancement: the purpose and objectives of the review</a:t>
            </a:r>
            <a:endParaRPr lang="en-US" sz="28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398463" y="4079875"/>
            <a:ext cx="8348662" cy="1279525"/>
          </a:xfrm>
        </p:spPr>
        <p:txBody>
          <a:bodyPr/>
          <a:lstStyle/>
          <a:p>
            <a:pPr eaLnBrk="1" hangingPunct="1"/>
            <a:r>
              <a:rPr lang="en-US" dirty="0"/>
              <a:t>Paula Ranne, Deputy Director</a:t>
            </a:r>
          </a:p>
          <a:p>
            <a:r>
              <a:rPr lang="en-US" dirty="0"/>
              <a:t>European Association for the Quality Assurance of Higher Education (ENQA)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FFE6DA-ADF5-4BB0-8CDB-DE183EA3197B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75617C-0739-439B-8017-65E31B274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43600"/>
            <a:ext cx="3834716" cy="408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03AFD4-31CF-458F-BC6F-BC4912174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507" y="4896486"/>
            <a:ext cx="4404030" cy="8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5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Main </a:t>
            </a:r>
            <a:r>
              <a:rPr lang="fr-BE" altLang="en-US" dirty="0" err="1"/>
              <a:t>principles</a:t>
            </a:r>
            <a:r>
              <a:rPr lang="fr-BE" altLang="en-US" dirty="0"/>
              <a:t> for QA in Europe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BE" altLang="en-US" sz="3000" dirty="0">
                <a:solidFill>
                  <a:prstClr val="black"/>
                </a:solidFill>
                <a:latin typeface="Calibri"/>
              </a:rPr>
              <a:t>Standards and guidelines for QA, not quality as such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3000" dirty="0">
                <a:solidFill>
                  <a:prstClr val="black"/>
                </a:solidFill>
                <a:latin typeface="Calibri"/>
              </a:rPr>
              <a:t>Apply to </a:t>
            </a:r>
            <a:r>
              <a:rPr lang="en-GB" altLang="en-US" sz="3000" b="1" dirty="0">
                <a:solidFill>
                  <a:prstClr val="black"/>
                </a:solidFill>
                <a:latin typeface="Calibri"/>
              </a:rPr>
              <a:t>all</a:t>
            </a:r>
            <a:r>
              <a:rPr lang="en-GB" altLang="en-US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altLang="en-US" sz="3000" b="1" dirty="0">
                <a:solidFill>
                  <a:prstClr val="black"/>
                </a:solidFill>
                <a:latin typeface="Calibri"/>
              </a:rPr>
              <a:t>higher education </a:t>
            </a:r>
            <a:r>
              <a:rPr lang="en-GB" altLang="en-US" sz="3000" dirty="0">
                <a:solidFill>
                  <a:prstClr val="black"/>
                </a:solidFill>
                <a:latin typeface="Calibri"/>
              </a:rPr>
              <a:t>offered in the EHEA regardless of the mode of study or place of delivery (TNE, e-learning, short courses…)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BE" altLang="en-US" sz="3000" dirty="0">
                <a:solidFill>
                  <a:prstClr val="black"/>
                </a:solidFill>
                <a:latin typeface="Calibri"/>
              </a:rPr>
              <a:t>Apply to </a:t>
            </a:r>
            <a:r>
              <a:rPr lang="nl-BE" altLang="en-US" sz="3000" b="1" dirty="0">
                <a:solidFill>
                  <a:prstClr val="black"/>
                </a:solidFill>
                <a:latin typeface="Calibri"/>
              </a:rPr>
              <a:t>all types of QA </a:t>
            </a:r>
            <a:r>
              <a:rPr lang="nl-BE" altLang="en-US" sz="3000" dirty="0">
                <a:solidFill>
                  <a:prstClr val="black"/>
                </a:solidFill>
                <a:latin typeface="Calibri"/>
              </a:rPr>
              <a:t>activities and agencies (quality audits, programme accreditation, institutional assessment...)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058655-707A-43DA-8224-845C79F6A93F}" type="datetime1">
              <a:rPr lang="fi-FI">
                <a:latin typeface="Arial" charset="0"/>
              </a:rPr>
              <a:pPr/>
              <a:t>1.10.2018</a:t>
            </a:fld>
            <a:endParaRPr lang="en-US">
              <a:latin typeface="Arial" charset="0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B5D19-2A78-4F16-B12A-A23FD55A9C39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1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Main </a:t>
            </a:r>
            <a:r>
              <a:rPr lang="fr-BE" altLang="en-US" dirty="0" err="1"/>
              <a:t>principles</a:t>
            </a:r>
            <a:r>
              <a:rPr lang="fr-BE" altLang="en-US" dirty="0"/>
              <a:t> for QA in Europe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b="1" dirty="0"/>
              <a:t>Independence</a:t>
            </a:r>
            <a:r>
              <a:rPr lang="en-GB" altLang="en-US" sz="2800" dirty="0"/>
              <a:t> of QA agencies (not parts of the ministry) </a:t>
            </a:r>
          </a:p>
          <a:p>
            <a:r>
              <a:rPr lang="en-GB" altLang="en-US" sz="2800" dirty="0"/>
              <a:t>Provides </a:t>
            </a:r>
            <a:r>
              <a:rPr lang="en-GB" altLang="en-US" sz="2800" b="1" dirty="0"/>
              <a:t>transparent and independent information </a:t>
            </a:r>
            <a:r>
              <a:rPr lang="en-GB" altLang="en-US" sz="2800" dirty="0"/>
              <a:t>on the quality of HEIs and programmes</a:t>
            </a:r>
          </a:p>
          <a:p>
            <a:r>
              <a:rPr lang="en-GB" altLang="en-US" sz="2800" b="1" dirty="0">
                <a:sym typeface="Wingdings" panose="05000000000000000000" pitchFamily="2" charset="2"/>
              </a:rPr>
              <a:t>External and internal QA build on each other </a:t>
            </a:r>
            <a:r>
              <a:rPr lang="en-GB" altLang="en-US" sz="2800" dirty="0">
                <a:sym typeface="Wingdings" panose="05000000000000000000" pitchFamily="2" charset="2"/>
              </a:rPr>
              <a:t>(one is not complete without the other)</a:t>
            </a:r>
          </a:p>
          <a:p>
            <a:r>
              <a:rPr lang="en-GB" altLang="en-US" sz="2800" b="1" dirty="0"/>
              <a:t>Students are equal partners </a:t>
            </a:r>
          </a:p>
          <a:p>
            <a:endParaRPr lang="en-GB" altLang="en-US" sz="2800" b="1" dirty="0"/>
          </a:p>
          <a:p>
            <a:pPr eaLnBrk="1" hangingPunct="1"/>
            <a:endParaRPr lang="en-US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058655-707A-43DA-8224-845C79F6A93F}" type="datetime1">
              <a:rPr lang="fi-FI">
                <a:latin typeface="Arial" charset="0"/>
              </a:rPr>
              <a:pPr/>
              <a:t>1.10.2018</a:t>
            </a:fld>
            <a:endParaRPr lang="en-US">
              <a:latin typeface="Arial" charset="0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B5D19-2A78-4F16-B12A-A23FD55A9C39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8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err="1"/>
              <a:t>External</a:t>
            </a:r>
            <a:r>
              <a:rPr lang="fr-BE" altLang="en-US" dirty="0"/>
              <a:t> </a:t>
            </a:r>
            <a:r>
              <a:rPr lang="fr-BE" altLang="en-US" dirty="0" err="1"/>
              <a:t>reviews</a:t>
            </a:r>
            <a:r>
              <a:rPr lang="fr-BE" altLang="en-US" dirty="0"/>
              <a:t> of </a:t>
            </a:r>
            <a:r>
              <a:rPr lang="fr-BE" altLang="en-US" dirty="0" err="1"/>
              <a:t>agencies</a:t>
            </a:r>
            <a:r>
              <a:rPr lang="fr-BE" altLang="en-US" dirty="0"/>
              <a:t> 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/>
              <a:t>12 months</a:t>
            </a:r>
          </a:p>
          <a:p>
            <a:r>
              <a:rPr lang="en-GB" altLang="en-US" sz="2800" dirty="0"/>
              <a:t>Involves commitment and resources from all parties</a:t>
            </a:r>
          </a:p>
          <a:p>
            <a:r>
              <a:rPr lang="en-GB" altLang="en-US" sz="2800" dirty="0"/>
              <a:t>Not a review by ENQA but by peers: Critical friends – friendly critics </a:t>
            </a:r>
          </a:p>
          <a:p>
            <a:r>
              <a:rPr lang="en-GB" altLang="en-US" sz="2800" dirty="0"/>
              <a:t>Meaningful self-assessment prepares for meaningful outcomes </a:t>
            </a:r>
          </a:p>
          <a:p>
            <a:r>
              <a:rPr lang="en-GB" altLang="en-US" sz="2800" dirty="0"/>
              <a:t>Only you know your context</a:t>
            </a:r>
          </a:p>
          <a:p>
            <a:endParaRPr lang="en-GB" altLang="en-US" sz="2800" b="1" dirty="0"/>
          </a:p>
          <a:p>
            <a:endParaRPr lang="en-GB" altLang="en-US" sz="2800" b="1" dirty="0"/>
          </a:p>
          <a:p>
            <a:endParaRPr lang="en-GB" altLang="en-US" sz="2800" b="1" dirty="0"/>
          </a:p>
          <a:p>
            <a:pPr eaLnBrk="1" hangingPunct="1"/>
            <a:endParaRPr lang="en-US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058655-707A-43DA-8224-845C79F6A93F}" type="datetime1">
              <a:rPr lang="fi-FI">
                <a:latin typeface="Arial" charset="0"/>
              </a:rPr>
              <a:pPr/>
              <a:t>1.10.2018</a:t>
            </a:fld>
            <a:endParaRPr lang="en-US">
              <a:latin typeface="Arial" charset="0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B5D19-2A78-4F16-B12A-A23FD55A9C39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SAR at the &lt;3 of the </a:t>
            </a:r>
            <a:r>
              <a:rPr lang="fr-BE" altLang="en-US" dirty="0" err="1"/>
              <a:t>process</a:t>
            </a:r>
            <a:r>
              <a:rPr lang="fr-BE" altLang="en-US" dirty="0"/>
              <a:t> 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/>
              <a:t>A snapshot contributing to the bigger picture of external quality assurance in the EHEA </a:t>
            </a:r>
          </a:p>
          <a:p>
            <a:r>
              <a:rPr lang="en-GB" altLang="en-US" sz="2800" dirty="0"/>
              <a:t>At the same time, not to be written to the panel or ENQA but to yourselves and to your local readers </a:t>
            </a:r>
          </a:p>
          <a:p>
            <a:endParaRPr lang="en-GB" altLang="en-US" sz="2800" dirty="0"/>
          </a:p>
          <a:p>
            <a:endParaRPr lang="en-GB" altLang="en-US" sz="2800" dirty="0"/>
          </a:p>
          <a:p>
            <a:endParaRPr lang="en-GB" altLang="en-US" sz="2800" b="1" dirty="0"/>
          </a:p>
          <a:p>
            <a:endParaRPr lang="en-GB" altLang="en-US" sz="2800" b="1" dirty="0"/>
          </a:p>
          <a:p>
            <a:endParaRPr lang="en-GB" altLang="en-US" sz="2800" b="1" dirty="0"/>
          </a:p>
          <a:p>
            <a:pPr eaLnBrk="1" hangingPunct="1"/>
            <a:endParaRPr lang="en-US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058655-707A-43DA-8224-845C79F6A93F}" type="datetime1">
              <a:rPr lang="fi-FI">
                <a:latin typeface="Arial" charset="0"/>
              </a:rPr>
              <a:pPr/>
              <a:t>1.10.2018</a:t>
            </a:fld>
            <a:endParaRPr lang="en-US">
              <a:latin typeface="Arial" charset="0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B5D19-2A78-4F16-B12A-A23FD55A9C39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6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Support </a:t>
            </a:r>
            <a:r>
              <a:rPr lang="fr-BE" altLang="en-US" dirty="0" err="1"/>
              <a:t>mechanisms</a:t>
            </a:r>
            <a:endParaRPr lang="en-US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058655-707A-43DA-8224-845C79F6A93F}" type="datetime1">
              <a:rPr lang="fi-FI">
                <a:latin typeface="Arial" charset="0"/>
              </a:rPr>
              <a:pPr/>
              <a:t>1.10.2018</a:t>
            </a:fld>
            <a:endParaRPr lang="en-US">
              <a:latin typeface="Arial" charset="0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B5D19-2A78-4F16-B12A-A23FD55A9C39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608" y="4267200"/>
            <a:ext cx="2368642" cy="178016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>
            <a:off x="509421" y="1774153"/>
            <a:ext cx="2664127" cy="2286000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00" dirty="0">
                <a:solidFill>
                  <a:schemeClr val="tx1"/>
                </a:solidFill>
              </a:rPr>
              <a:t>ESG</a:t>
            </a:r>
          </a:p>
        </p:txBody>
      </p:sp>
      <p:sp>
        <p:nvSpPr>
          <p:cNvPr id="11" name="Teardrop 10"/>
          <p:cNvSpPr/>
          <p:nvPr/>
        </p:nvSpPr>
        <p:spPr>
          <a:xfrm rot="5400000">
            <a:off x="6845812" y="1773603"/>
            <a:ext cx="1624575" cy="1905000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Stakeholders</a:t>
            </a:r>
          </a:p>
        </p:txBody>
      </p:sp>
      <p:sp>
        <p:nvSpPr>
          <p:cNvPr id="12" name="Teardrop 11"/>
          <p:cNvSpPr/>
          <p:nvPr/>
        </p:nvSpPr>
        <p:spPr>
          <a:xfrm>
            <a:off x="5410200" y="379606"/>
            <a:ext cx="2057400" cy="1729343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Review coordinator</a:t>
            </a:r>
          </a:p>
        </p:txBody>
      </p:sp>
      <p:sp>
        <p:nvSpPr>
          <p:cNvPr id="13" name="Teardrop 12"/>
          <p:cNvSpPr/>
          <p:nvPr/>
        </p:nvSpPr>
        <p:spPr>
          <a:xfrm>
            <a:off x="3467100" y="2124189"/>
            <a:ext cx="2286000" cy="1981200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Review guidelines</a:t>
            </a:r>
          </a:p>
        </p:txBody>
      </p:sp>
      <p:sp>
        <p:nvSpPr>
          <p:cNvPr id="14" name="Teardrop 13"/>
          <p:cNvSpPr/>
          <p:nvPr/>
        </p:nvSpPr>
        <p:spPr>
          <a:xfrm rot="5400000">
            <a:off x="169948" y="4111768"/>
            <a:ext cx="1910108" cy="1994329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Sufficient time and resources</a:t>
            </a:r>
          </a:p>
        </p:txBody>
      </p:sp>
      <p:sp>
        <p:nvSpPr>
          <p:cNvPr id="16" name="Teardrop 15"/>
          <p:cNvSpPr/>
          <p:nvPr/>
        </p:nvSpPr>
        <p:spPr>
          <a:xfrm rot="5400000">
            <a:off x="2378700" y="3842933"/>
            <a:ext cx="1475361" cy="1600200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National authorities</a:t>
            </a:r>
          </a:p>
        </p:txBody>
      </p:sp>
      <p:sp>
        <p:nvSpPr>
          <p:cNvPr id="17" name="Teardrop 16"/>
          <p:cNvSpPr/>
          <p:nvPr/>
        </p:nvSpPr>
        <p:spPr>
          <a:xfrm rot="5400000">
            <a:off x="4100159" y="4288358"/>
            <a:ext cx="1930280" cy="2014574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Existing reports</a:t>
            </a:r>
          </a:p>
        </p:txBody>
      </p:sp>
    </p:spTree>
    <p:extLst>
      <p:ext uri="{BB962C8B-B14F-4D97-AF65-F5344CB8AC3E}">
        <p14:creationId xmlns:p14="http://schemas.microsoft.com/office/powerpoint/2010/main" val="300563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398463" y="3430588"/>
            <a:ext cx="8348662" cy="1025525"/>
          </a:xfrm>
        </p:spPr>
        <p:txBody>
          <a:bodyPr/>
          <a:lstStyle/>
          <a:p>
            <a:pPr eaLnBrk="1" hangingPunct="1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5957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European Higher Education Area (AREA)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  <a:ea typeface="+mn-ea"/>
              </a:rPr>
              <a:t>As the main objective of the 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+mn-ea"/>
                <a:hlinkClick r:id="rId2" tooltip="Bologna Process"/>
              </a:rPr>
              <a:t>Bologna Process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+mn-ea"/>
              </a:rPr>
              <a:t> since its inception in 1999, the European Higher Education Area was meant </a:t>
            </a:r>
            <a:r>
              <a:rPr lang="en-US" sz="2200" b="1" u="sng" dirty="0">
                <a:solidFill>
                  <a:srgbClr val="FF0000"/>
                </a:solidFill>
                <a:latin typeface="Calibri"/>
                <a:ea typeface="+mn-ea"/>
              </a:rPr>
              <a:t>to ensure more comparable, compatible and coherent systems of higher education in Europe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+mn-ea"/>
              </a:rPr>
              <a:t>. Between 1999 - 2010, all the efforts of the Bologna Process members were targeted to creating the European Higher Education Area, which became reality with the Budapest-Vienna Declaration of March 2010.</a:t>
            </a:r>
          </a:p>
          <a:p>
            <a:pPr marL="457200" lvl="1" indent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ca-ES" sz="2000" dirty="0">
                <a:solidFill>
                  <a:prstClr val="black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(</a:t>
            </a:r>
            <a:r>
              <a:rPr lang="ca-ES" sz="2000" dirty="0">
                <a:solidFill>
                  <a:prstClr val="black"/>
                </a:solidFill>
                <a:latin typeface="Arial" pitchFamily="34" charset="0"/>
                <a:ea typeface="Roboto light" pitchFamily="2" charset="0"/>
                <a:cs typeface="Arial" pitchFamily="34" charset="0"/>
                <a:hlinkClick r:id="rId3"/>
              </a:rPr>
              <a:t>https://en.wikipedia.org/wiki/European_Higher_Education_Area</a:t>
            </a:r>
            <a:r>
              <a:rPr lang="ca-ES" sz="2000" dirty="0">
                <a:solidFill>
                  <a:prstClr val="black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)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2A5C7-6932-4885-A45F-3E56ACC6AF3E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01/10/2018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B5D19-2A78-4F16-B12A-A23FD55A9C3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04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European Higher Education Area (AREA)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prstClr val="black"/>
                </a:solidFill>
                <a:latin typeface="Calibri"/>
                <a:ea typeface="+mn-ea"/>
              </a:rPr>
              <a:t>48 countries - Europe is diverse!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prstClr val="black"/>
                </a:solidFill>
                <a:latin typeface="Calibri"/>
                <a:ea typeface="+mn-ea"/>
              </a:rPr>
              <a:t>Education policies based on subsidiarity 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prstClr val="black"/>
                </a:solidFill>
                <a:latin typeface="Calibri"/>
                <a:ea typeface="+mn-ea"/>
              </a:rPr>
              <a:t>The Bologna Process a voluntary process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prstClr val="black"/>
                </a:solidFill>
                <a:latin typeface="Calibri"/>
                <a:ea typeface="+mn-ea"/>
              </a:rPr>
              <a:t>Quality assurance an action line in the Bologna Process since the beginning (1999)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prstClr val="black"/>
                </a:solidFill>
                <a:latin typeface="Calibri"/>
                <a:ea typeface="+mn-ea"/>
              </a:rPr>
              <a:t>Standards and Guidelines for Quality Assurance in the European Higher Education area (ESG) the common framework for QA (2005)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prstClr val="black"/>
                </a:solidFill>
                <a:latin typeface="Calibri"/>
                <a:ea typeface="+mn-ea"/>
              </a:rPr>
              <a:t>European Quality Assurance Register (2008)</a:t>
            </a:r>
          </a:p>
          <a:p>
            <a:pPr marL="0" lvl="1" indent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ca-ES" sz="2000" dirty="0">
              <a:solidFill>
                <a:prstClr val="black"/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2A5C7-6932-4885-A45F-3E56ACC6AF3E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01/10/2018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B5D19-2A78-4F16-B12A-A23FD55A9C3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34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European Association for Quality Assurance in Higher Education (ENQA)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Umbrella NGO for European quality assurance agencies</a:t>
            </a:r>
          </a:p>
          <a:p>
            <a:r>
              <a:rPr lang="en-GB" sz="2400" dirty="0"/>
              <a:t>Network in 2000; association in 2004</a:t>
            </a:r>
          </a:p>
          <a:p>
            <a:r>
              <a:rPr lang="en-GB" sz="2400" dirty="0"/>
              <a:t>Structure: Board, General Assembly, Secretariat </a:t>
            </a:r>
          </a:p>
          <a:p>
            <a:r>
              <a:rPr lang="en-GB" sz="2400" dirty="0"/>
              <a:t>53 Members in 29 countries, 54 Affiliates in 31 countries 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2A5C7-6932-4885-A45F-3E56ACC6AF3E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01/10/2018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B5D19-2A78-4F16-B12A-A23FD55A9C3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478" y="3843674"/>
            <a:ext cx="4334632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0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European Association for Quality Assurance in Higher Education (ENQA)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Consultative member in the Bologna Follow-up Group since 2005 </a:t>
            </a:r>
          </a:p>
          <a:p>
            <a:r>
              <a:rPr lang="en-US" sz="2400" dirty="0"/>
              <a:t>Co-operation within E4 (European University Association, European Students Union, </a:t>
            </a:r>
            <a:r>
              <a:rPr lang="en-GB" sz="2400" dirty="0"/>
              <a:t>European Association of Institutions in Higher Education</a:t>
            </a:r>
            <a:r>
              <a:rPr lang="en-US" sz="2400" dirty="0"/>
              <a:t>)</a:t>
            </a:r>
          </a:p>
          <a:p>
            <a:r>
              <a:rPr lang="en-US" sz="2400" dirty="0">
                <a:sym typeface="Wingdings" panose="05000000000000000000" pitchFamily="2" charset="2"/>
              </a:rPr>
              <a:t>External reviews of QA agencies</a:t>
            </a:r>
          </a:p>
          <a:p>
            <a:r>
              <a:rPr lang="en-US" sz="2400" dirty="0"/>
              <a:t>Founding member of the European Quality Assurance Register (EQAR)</a:t>
            </a:r>
          </a:p>
          <a:p>
            <a:r>
              <a:rPr lang="en-US" sz="2400" dirty="0"/>
              <a:t>Membership services </a:t>
            </a:r>
            <a:endParaRPr lang="en-GB" sz="2400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2A5C7-6932-4885-A45F-3E56ACC6AF3E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01/10/2018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B5D19-2A78-4F16-B12A-A23FD55A9C3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14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195242"/>
            <a:ext cx="8715618" cy="5992482"/>
          </a:xfrm>
          <a:prstGeom prst="rect">
            <a:avLst/>
          </a:prstGeom>
        </p:spPr>
      </p:pic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2A5C7-6932-4885-A45F-3E56ACC6AF3E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01/10/2018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B5D19-2A78-4F16-B12A-A23FD55A9C3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89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Global reach of ENQA’s activities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Quality Assurance of Cross-Border Higher Education (QACHE)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EU Support to Higher Education in ASEAN Region (SHARE)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Modernizing and Enhancing Indian eLearning Educational Strategies (MIELES)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Harmonisation of African Higher Education Quality Assurance and Accreditation (HAQAA)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marL="0" indent="0">
              <a:buNone/>
              <a:defRPr/>
            </a:pPr>
            <a:endParaRPr lang="en-GB" sz="2400" dirty="0">
              <a:hlinkClick r:id="rId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2A5C7-6932-4885-A45F-3E56ACC6AF3E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01/10/2018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B5D19-2A78-4F16-B12A-A23FD55A9C3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4662292"/>
            <a:ext cx="2926080" cy="219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Standards and Guidelines (ESG)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endParaRPr lang="en-US" sz="2200" dirty="0"/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en-US" sz="2200" dirty="0"/>
          </a:p>
          <a:p>
            <a:pPr marL="457200" lvl="1" indent="0">
              <a:spcBef>
                <a:spcPct val="0"/>
              </a:spcBef>
              <a:buClrTx/>
              <a:buNone/>
              <a:defRPr/>
            </a:pPr>
            <a:endParaRPr lang="en-US" sz="2400" dirty="0">
              <a:solidFill>
                <a:prstClr val="black"/>
              </a:solidFill>
              <a:latin typeface="Arial" charset="0"/>
              <a:sym typeface="Wingdings" pitchFamily="2" charset="2"/>
            </a:endParaRPr>
          </a:p>
          <a:p>
            <a:pPr marL="457200" lvl="1" indent="0">
              <a:spcBef>
                <a:spcPct val="0"/>
              </a:spcBef>
              <a:buClrTx/>
              <a:buNone/>
              <a:defRPr/>
            </a:pPr>
            <a:endParaRPr lang="en-US" sz="2400" dirty="0">
              <a:solidFill>
                <a:prstClr val="black"/>
              </a:solidFill>
              <a:latin typeface="Arial" charset="0"/>
              <a:sym typeface="Wingdings" pitchFamily="2" charset="2"/>
            </a:endParaRPr>
          </a:p>
          <a:p>
            <a:pPr marL="457200" lvl="1" indent="0">
              <a:spcBef>
                <a:spcPct val="0"/>
              </a:spcBef>
              <a:buClrTx/>
              <a:buNone/>
              <a:defRPr/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4032" y="1811338"/>
            <a:ext cx="5391836" cy="4314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PART 1. INTERNAL QUALITY ASSURANCE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PART 2. EXTERNAL QUALITY ASSURANCE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PART 3. QUALITY ASSURANCE AGENCIES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A222DC-B9B8-4AEF-86A0-9A29A38B1A9B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01/10/2018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B5D19-2A78-4F16-B12A-A23FD55A9C3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34" y="2128413"/>
            <a:ext cx="1896075" cy="2720200"/>
          </a:xfrm>
          <a:prstGeom prst="rect">
            <a:avLst/>
          </a:prstGeom>
          <a:effectLst>
            <a:outerShdw blurRad="457200" dist="50800" dir="5400000" algn="ctr" rotWithShape="0">
              <a:srgbClr val="000000">
                <a:alpha val="8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166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Main </a:t>
            </a:r>
            <a:r>
              <a:rPr lang="fr-BE" altLang="en-US" dirty="0" err="1"/>
              <a:t>principles</a:t>
            </a:r>
            <a:r>
              <a:rPr lang="fr-BE" altLang="en-US" dirty="0"/>
              <a:t> for QA in Europe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altLang="en-US" sz="2600" b="1" dirty="0"/>
              <a:t>Higher education institutions have primary responsibility </a:t>
            </a:r>
            <a:r>
              <a:rPr lang="en-GB" altLang="en-US" sz="2600" dirty="0"/>
              <a:t>for the quality of their provision and its assurance </a:t>
            </a:r>
          </a:p>
          <a:p>
            <a:pPr>
              <a:defRPr/>
            </a:pPr>
            <a:r>
              <a:rPr lang="en-GB" altLang="en-US" sz="2600" dirty="0"/>
              <a:t>QA responds to the </a:t>
            </a:r>
            <a:r>
              <a:rPr lang="en-GB" altLang="en-US" sz="2600" b="1" dirty="0"/>
              <a:t>diversity </a:t>
            </a:r>
            <a:r>
              <a:rPr lang="en-GB" altLang="en-US" sz="2600" dirty="0"/>
              <a:t>of HE systems, institutions and programmes (as well as of agencies)</a:t>
            </a:r>
          </a:p>
          <a:p>
            <a:pPr>
              <a:defRPr/>
            </a:pPr>
            <a:r>
              <a:rPr lang="en-GB" altLang="en-US" sz="2600" dirty="0"/>
              <a:t>QA supports the </a:t>
            </a:r>
            <a:r>
              <a:rPr lang="en-GB" altLang="en-US" sz="2600" b="1" dirty="0"/>
              <a:t>development of a quality culture</a:t>
            </a:r>
          </a:p>
          <a:p>
            <a:pPr>
              <a:defRPr/>
            </a:pPr>
            <a:r>
              <a:rPr lang="en-GB" altLang="en-US" sz="2600" dirty="0"/>
              <a:t>QA </a:t>
            </a:r>
            <a:r>
              <a:rPr lang="en-GB" altLang="en-US" sz="2600" b="1" dirty="0"/>
              <a:t>involves stakeholders</a:t>
            </a:r>
            <a:r>
              <a:rPr lang="en-GB" altLang="en-US" sz="2600" dirty="0"/>
              <a:t> and takes into account the expectations of all stakeholders and society</a:t>
            </a:r>
          </a:p>
          <a:p>
            <a:pPr eaLnBrk="1" hangingPunct="1"/>
            <a:endParaRPr lang="en-US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058655-707A-43DA-8224-845C79F6A93F}" type="datetime1">
              <a:rPr lang="fi-FI">
                <a:latin typeface="Arial" charset="0"/>
              </a:rPr>
              <a:pPr/>
              <a:t>1.10.2018</a:t>
            </a:fld>
            <a:endParaRPr lang="en-US">
              <a:latin typeface="Arial" charset="0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B5D19-2A78-4F16-B12A-A23FD55A9C39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352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NQA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0093B3"/>
      </a:accent1>
      <a:accent2>
        <a:srgbClr val="C02A4D"/>
      </a:accent2>
      <a:accent3>
        <a:srgbClr val="9BBB59"/>
      </a:accent3>
      <a:accent4>
        <a:srgbClr val="8064A2"/>
      </a:accent4>
      <a:accent5>
        <a:srgbClr val="2BACE4"/>
      </a:accent5>
      <a:accent6>
        <a:srgbClr val="F79646"/>
      </a:accent6>
      <a:hlink>
        <a:srgbClr val="0093B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7905</TotalTime>
  <Words>618</Words>
  <Application>Microsoft Office PowerPoint</Application>
  <PresentationFormat>On-screen Show (4:3)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Roboto light</vt:lpstr>
      <vt:lpstr>Wingdings</vt:lpstr>
      <vt:lpstr>1_Office Theme</vt:lpstr>
      <vt:lpstr>    Introduction of ENQA Art of self-reflection for constant enhancement: the purpose and objectives of the review</vt:lpstr>
      <vt:lpstr>          The European Higher Education Area (AREA) </vt:lpstr>
      <vt:lpstr>          The European Higher Education Area (AREA) </vt:lpstr>
      <vt:lpstr>          European Association for Quality Assurance in Higher Education (ENQA)</vt:lpstr>
      <vt:lpstr>          European Association for Quality Assurance in Higher Education (ENQA)</vt:lpstr>
      <vt:lpstr>PowerPoint Presentation</vt:lpstr>
      <vt:lpstr>     Global reach of ENQA’s activities </vt:lpstr>
      <vt:lpstr>European Standards and Guidelines (ESG)</vt:lpstr>
      <vt:lpstr>Main principles for QA in Europe</vt:lpstr>
      <vt:lpstr>Main principles for QA in Europe</vt:lpstr>
      <vt:lpstr>Main principles for QA in Europe</vt:lpstr>
      <vt:lpstr>External reviews of agencies </vt:lpstr>
      <vt:lpstr>SAR at the &lt;3 of the process </vt:lpstr>
      <vt:lpstr>Support mechanisms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harmonised quality assurance and accreditation system at institutional level, national, regional and Pan-African continental level</dc:title>
  <dc:creator>Elizabeth Colucci</dc:creator>
  <cp:lastModifiedBy>Aic User</cp:lastModifiedBy>
  <cp:revision>488</cp:revision>
  <dcterms:created xsi:type="dcterms:W3CDTF">2015-09-16T19:13:58Z</dcterms:created>
  <dcterms:modified xsi:type="dcterms:W3CDTF">2018-10-01T13:07:44Z</dcterms:modified>
</cp:coreProperties>
</file>