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78" r:id="rId4"/>
    <p:sldId id="264" r:id="rId5"/>
    <p:sldId id="266" r:id="rId6"/>
    <p:sldId id="269" r:id="rId7"/>
    <p:sldId id="268" r:id="rId8"/>
    <p:sldId id="265" r:id="rId9"/>
    <p:sldId id="267" r:id="rId10"/>
    <p:sldId id="271" r:id="rId11"/>
    <p:sldId id="272" r:id="rId12"/>
    <p:sldId id="274" r:id="rId13"/>
    <p:sldId id="276" r:id="rId14"/>
    <p:sldId id="277" r:id="rId15"/>
    <p:sldId id="261" r:id="rId1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44">
          <p15:clr>
            <a:srgbClr val="A4A3A4"/>
          </p15:clr>
        </p15:guide>
        <p15:guide id="2" orient="horz" pos="1141">
          <p15:clr>
            <a:srgbClr val="A4A3A4"/>
          </p15:clr>
        </p15:guide>
        <p15:guide id="3" pos="251">
          <p15:clr>
            <a:srgbClr val="A4A3A4"/>
          </p15:clr>
        </p15:guide>
        <p15:guide id="4" pos="55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758" autoAdjust="0"/>
  </p:normalViewPr>
  <p:slideViewPr>
    <p:cSldViewPr snapToGrid="0" snapToObjects="1">
      <p:cViewPr varScale="1">
        <p:scale>
          <a:sx n="104" d="100"/>
          <a:sy n="104" d="100"/>
        </p:scale>
        <p:origin x="1806" y="114"/>
      </p:cViewPr>
      <p:guideLst>
        <p:guide orient="horz" pos="1044"/>
        <p:guide orient="horz" pos="1141"/>
        <p:guide pos="251"/>
        <p:guide pos="55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9E4109F-24D3-4175-BCE3-1D3AF60B1D39}" type="datetimeFigureOut">
              <a:rPr lang="en-US"/>
              <a:pPr>
                <a:defRPr/>
              </a:pPr>
              <a:t>11/14/2016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3FC3ABAA-55CE-4F06-ACE2-C72443796A7B}" type="slidenum">
              <a:rPr lang="en-US"/>
              <a:pPr>
                <a:defRPr/>
              </a:pPr>
              <a:t>‹#›</a:t>
            </a:fld>
            <a:endParaRPr lang="en-US"/>
          </a:p>
        </p:txBody>
      </p:sp>
    </p:spTree>
    <p:extLst>
      <p:ext uri="{BB962C8B-B14F-4D97-AF65-F5344CB8AC3E}">
        <p14:creationId xmlns:p14="http://schemas.microsoft.com/office/powerpoint/2010/main" val="2527130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FB6BBAB2-6624-4B4B-9E89-D06013C5DA64}" type="datetimeFigureOut">
              <a:rPr lang="en-US"/>
              <a:pPr>
                <a:defRPr/>
              </a:pPr>
              <a:t>11/14/2016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en-US"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4AD91AF6-03E8-4FBD-A9C4-31FC876453F1}" type="slidenum">
              <a:rPr lang="en-US"/>
              <a:pPr>
                <a:defRPr/>
              </a:pPr>
              <a:t>‹#›</a:t>
            </a:fld>
            <a:endParaRPr lang="en-US"/>
          </a:p>
        </p:txBody>
      </p:sp>
    </p:spTree>
    <p:extLst>
      <p:ext uri="{BB962C8B-B14F-4D97-AF65-F5344CB8AC3E}">
        <p14:creationId xmlns:p14="http://schemas.microsoft.com/office/powerpoint/2010/main" val="86632911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a:t>
            </a:fld>
            <a:endParaRPr lang="en-US" dirty="0"/>
          </a:p>
        </p:txBody>
      </p:sp>
    </p:spTree>
    <p:extLst>
      <p:ext uri="{BB962C8B-B14F-4D97-AF65-F5344CB8AC3E}">
        <p14:creationId xmlns:p14="http://schemas.microsoft.com/office/powerpoint/2010/main" val="193231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10</a:t>
            </a:fld>
            <a:endParaRPr lang="en-US"/>
          </a:p>
        </p:txBody>
      </p:sp>
    </p:spTree>
    <p:extLst>
      <p:ext uri="{BB962C8B-B14F-4D97-AF65-F5344CB8AC3E}">
        <p14:creationId xmlns:p14="http://schemas.microsoft.com/office/powerpoint/2010/main" val="147265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11</a:t>
            </a:fld>
            <a:endParaRPr lang="en-US"/>
          </a:p>
        </p:txBody>
      </p:sp>
    </p:spTree>
    <p:extLst>
      <p:ext uri="{BB962C8B-B14F-4D97-AF65-F5344CB8AC3E}">
        <p14:creationId xmlns:p14="http://schemas.microsoft.com/office/powerpoint/2010/main" val="1020792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12</a:t>
            </a:fld>
            <a:endParaRPr lang="en-US"/>
          </a:p>
        </p:txBody>
      </p:sp>
    </p:spTree>
    <p:extLst>
      <p:ext uri="{BB962C8B-B14F-4D97-AF65-F5344CB8AC3E}">
        <p14:creationId xmlns:p14="http://schemas.microsoft.com/office/powerpoint/2010/main" val="4250397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13</a:t>
            </a:fld>
            <a:endParaRPr lang="en-US"/>
          </a:p>
        </p:txBody>
      </p:sp>
    </p:spTree>
    <p:extLst>
      <p:ext uri="{BB962C8B-B14F-4D97-AF65-F5344CB8AC3E}">
        <p14:creationId xmlns:p14="http://schemas.microsoft.com/office/powerpoint/2010/main" val="109148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14</a:t>
            </a:fld>
            <a:endParaRPr lang="en-US"/>
          </a:p>
        </p:txBody>
      </p:sp>
    </p:spTree>
    <p:extLst>
      <p:ext uri="{BB962C8B-B14F-4D97-AF65-F5344CB8AC3E}">
        <p14:creationId xmlns:p14="http://schemas.microsoft.com/office/powerpoint/2010/main" val="8613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15</a:t>
            </a:fld>
            <a:endParaRPr lang="en-US"/>
          </a:p>
        </p:txBody>
      </p:sp>
    </p:spTree>
    <p:extLst>
      <p:ext uri="{BB962C8B-B14F-4D97-AF65-F5344CB8AC3E}">
        <p14:creationId xmlns:p14="http://schemas.microsoft.com/office/powerpoint/2010/main" val="220166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2</a:t>
            </a:fld>
            <a:endParaRPr lang="en-US"/>
          </a:p>
        </p:txBody>
      </p:sp>
    </p:spTree>
    <p:extLst>
      <p:ext uri="{BB962C8B-B14F-4D97-AF65-F5344CB8AC3E}">
        <p14:creationId xmlns:p14="http://schemas.microsoft.com/office/powerpoint/2010/main" val="285412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smtClean="0"/>
              <a:t>The reviews will cover all quality assurance activities of the agency under review, regardless of whether they are carried out in the agency’s predominant country/region of operation, in other countries of the EHEA, or outside the EHEA and regardless of whether they are compulsory or voluntary in nature. </a:t>
            </a:r>
          </a:p>
          <a:p>
            <a:endParaRPr lang="en-GB"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3</a:t>
            </a:fld>
            <a:endParaRPr lang="en-US"/>
          </a:p>
        </p:txBody>
      </p:sp>
    </p:spTree>
    <p:extLst>
      <p:ext uri="{BB962C8B-B14F-4D97-AF65-F5344CB8AC3E}">
        <p14:creationId xmlns:p14="http://schemas.microsoft.com/office/powerpoint/2010/main" val="361895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4</a:t>
            </a:fld>
            <a:endParaRPr lang="en-US"/>
          </a:p>
        </p:txBody>
      </p:sp>
    </p:spTree>
    <p:extLst>
      <p:ext uri="{BB962C8B-B14F-4D97-AF65-F5344CB8AC3E}">
        <p14:creationId xmlns:p14="http://schemas.microsoft.com/office/powerpoint/2010/main" val="27625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5</a:t>
            </a:fld>
            <a:endParaRPr lang="en-US"/>
          </a:p>
        </p:txBody>
      </p:sp>
    </p:spTree>
    <p:extLst>
      <p:ext uri="{BB962C8B-B14F-4D97-AF65-F5344CB8AC3E}">
        <p14:creationId xmlns:p14="http://schemas.microsoft.com/office/powerpoint/2010/main" val="127310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6</a:t>
            </a:fld>
            <a:endParaRPr lang="en-US"/>
          </a:p>
        </p:txBody>
      </p:sp>
    </p:spTree>
    <p:extLst>
      <p:ext uri="{BB962C8B-B14F-4D97-AF65-F5344CB8AC3E}">
        <p14:creationId xmlns:p14="http://schemas.microsoft.com/office/powerpoint/2010/main" val="33104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7</a:t>
            </a:fld>
            <a:endParaRPr lang="en-US"/>
          </a:p>
        </p:txBody>
      </p:sp>
    </p:spTree>
    <p:extLst>
      <p:ext uri="{BB962C8B-B14F-4D97-AF65-F5344CB8AC3E}">
        <p14:creationId xmlns:p14="http://schemas.microsoft.com/office/powerpoint/2010/main" val="1888644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8</a:t>
            </a:fld>
            <a:endParaRPr lang="en-US"/>
          </a:p>
        </p:txBody>
      </p:sp>
    </p:spTree>
    <p:extLst>
      <p:ext uri="{BB962C8B-B14F-4D97-AF65-F5344CB8AC3E}">
        <p14:creationId xmlns:p14="http://schemas.microsoft.com/office/powerpoint/2010/main" val="40541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9</a:t>
            </a:fld>
            <a:endParaRPr lang="en-US"/>
          </a:p>
        </p:txBody>
      </p:sp>
    </p:spTree>
    <p:extLst>
      <p:ext uri="{BB962C8B-B14F-4D97-AF65-F5344CB8AC3E}">
        <p14:creationId xmlns:p14="http://schemas.microsoft.com/office/powerpoint/2010/main" val="2433947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463" y="2888394"/>
            <a:ext cx="8348662" cy="107600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8463" y="4079792"/>
            <a:ext cx="8348662" cy="127883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98463" y="5835650"/>
            <a:ext cx="1052512" cy="360363"/>
          </a:xfrm>
        </p:spPr>
        <p:txBody>
          <a:bodyPr/>
          <a:lstStyle>
            <a:lvl1pPr>
              <a:defRPr smtClean="0"/>
            </a:lvl1pPr>
          </a:lstStyle>
          <a:p>
            <a:pPr>
              <a:defRPr/>
            </a:pPr>
            <a:fld id="{AA2D67A3-791E-46A1-BF99-9A0C0A9A353E}" type="datetime1">
              <a:rPr lang="fi-FI"/>
              <a:pPr>
                <a:defRPr/>
              </a:pPr>
              <a:t>14.11.2016</a:t>
            </a:fld>
            <a:endParaRPr lang="en-US"/>
          </a:p>
        </p:txBody>
      </p:sp>
      <p:sp>
        <p:nvSpPr>
          <p:cNvPr id="5" name="Footer Placeholder 4"/>
          <p:cNvSpPr>
            <a:spLocks noGrp="1"/>
          </p:cNvSpPr>
          <p:nvPr>
            <p:ph type="ftr" sz="quarter" idx="11"/>
          </p:nvPr>
        </p:nvSpPr>
        <p:spPr>
          <a:xfrm>
            <a:off x="1603375" y="5835650"/>
            <a:ext cx="6380163" cy="360363"/>
          </a:xfrm>
        </p:spPr>
        <p:txBody>
          <a:bodyPr/>
          <a:lstStyle>
            <a:lvl1pPr>
              <a:defRPr/>
            </a:lvl1pPr>
          </a:lstStyle>
          <a:p>
            <a:pPr>
              <a:defRPr/>
            </a:pPr>
            <a:r>
              <a:rPr lang="en-US"/>
              <a:t>replace txt View menu &gt; Header and footer </a:t>
            </a:r>
          </a:p>
        </p:txBody>
      </p:sp>
      <p:sp>
        <p:nvSpPr>
          <p:cNvPr id="6" name="Slide Number Placeholder 5"/>
          <p:cNvSpPr>
            <a:spLocks noGrp="1"/>
          </p:cNvSpPr>
          <p:nvPr>
            <p:ph type="sldNum" sz="quarter" idx="12"/>
          </p:nvPr>
        </p:nvSpPr>
        <p:spPr>
          <a:xfrm>
            <a:off x="8207375" y="5835650"/>
            <a:ext cx="539750" cy="360363"/>
          </a:xfrm>
        </p:spPr>
        <p:txBody>
          <a:bodyPr/>
          <a:lstStyle>
            <a:lvl1pPr>
              <a:defRPr smtClean="0"/>
            </a:lvl1pPr>
          </a:lstStyle>
          <a:p>
            <a:pPr>
              <a:defRPr/>
            </a:pPr>
            <a:fld id="{E3E127CE-5CC6-4D9F-86D3-CA81381E5E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78F136A6-D163-4A74-A3A8-0E068F9BF8E1}" type="datetime1">
              <a:rPr lang="fi-FI"/>
              <a:pPr>
                <a:defRPr/>
              </a:pPr>
              <a:t>14.11.2016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replace txt View menu &gt; Header and footer </a:t>
            </a:r>
          </a:p>
        </p:txBody>
      </p:sp>
      <p:sp>
        <p:nvSpPr>
          <p:cNvPr id="6" name="Slide Number Placeholder 5"/>
          <p:cNvSpPr>
            <a:spLocks noGrp="1"/>
          </p:cNvSpPr>
          <p:nvPr>
            <p:ph type="sldNum" sz="quarter" idx="12"/>
          </p:nvPr>
        </p:nvSpPr>
        <p:spPr/>
        <p:txBody>
          <a:bodyPr/>
          <a:lstStyle>
            <a:lvl1pPr>
              <a:defRPr smtClean="0"/>
            </a:lvl1pPr>
          </a:lstStyle>
          <a:p>
            <a:pPr>
              <a:defRPr/>
            </a:pPr>
            <a:fld id="{BD3A51B6-83B9-4DB3-AD19-BF098BF5FE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8463" y="1811338"/>
            <a:ext cx="4097337" cy="43148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199" y="1811338"/>
            <a:ext cx="4098925" cy="43148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46A5A64D-CCED-423C-8069-6AD465D110EC}" type="datetime1">
              <a:rPr lang="fi-FI"/>
              <a:pPr>
                <a:defRPr/>
              </a:pPr>
              <a:t>14.11.2016</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replace txt View menu &gt; Header and footer </a:t>
            </a:r>
          </a:p>
        </p:txBody>
      </p:sp>
      <p:sp>
        <p:nvSpPr>
          <p:cNvPr id="7" name="Slide Number Placeholder 6"/>
          <p:cNvSpPr>
            <a:spLocks noGrp="1"/>
          </p:cNvSpPr>
          <p:nvPr>
            <p:ph type="sldNum" sz="quarter" idx="12"/>
          </p:nvPr>
        </p:nvSpPr>
        <p:spPr/>
        <p:txBody>
          <a:bodyPr/>
          <a:lstStyle>
            <a:lvl1pPr>
              <a:defRPr smtClean="0"/>
            </a:lvl1pPr>
          </a:lstStyle>
          <a:p>
            <a:pPr>
              <a:defRPr/>
            </a:pPr>
            <a:fld id="{51BF82BD-E73B-41F3-BA4E-5296648003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49C6739E-0087-48DE-8CBC-BA49F42404F4}" type="datetime1">
              <a:rPr lang="fi-FI"/>
              <a:pPr>
                <a:defRPr/>
              </a:pPr>
              <a:t>14.11.2016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replace txt View menu &gt; Header and footer </a:t>
            </a:r>
          </a:p>
        </p:txBody>
      </p:sp>
      <p:sp>
        <p:nvSpPr>
          <p:cNvPr id="5" name="Slide Number Placeholder 4"/>
          <p:cNvSpPr>
            <a:spLocks noGrp="1"/>
          </p:cNvSpPr>
          <p:nvPr>
            <p:ph type="sldNum" sz="quarter" idx="12"/>
          </p:nvPr>
        </p:nvSpPr>
        <p:spPr/>
        <p:txBody>
          <a:bodyPr/>
          <a:lstStyle>
            <a:lvl1pPr>
              <a:defRPr smtClean="0"/>
            </a:lvl1pPr>
          </a:lstStyle>
          <a:p>
            <a:pPr>
              <a:defRPr/>
            </a:pPr>
            <a:fld id="{985B5640-C9AF-4A78-948C-E68F2FCA45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D7A401D8-5AF4-4AB8-B0F7-7567D00C08F0}" type="datetime1">
              <a:rPr lang="fi-FI"/>
              <a:pPr>
                <a:defRPr/>
              </a:pPr>
              <a:t>14.11.2016</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replace txt View menu &gt; Header and footer </a:t>
            </a:r>
          </a:p>
        </p:txBody>
      </p:sp>
      <p:sp>
        <p:nvSpPr>
          <p:cNvPr id="4" name="Slide Number Placeholder 3"/>
          <p:cNvSpPr>
            <a:spLocks noGrp="1"/>
          </p:cNvSpPr>
          <p:nvPr>
            <p:ph type="sldNum" sz="quarter" idx="12"/>
          </p:nvPr>
        </p:nvSpPr>
        <p:spPr/>
        <p:txBody>
          <a:bodyPr/>
          <a:lstStyle>
            <a:lvl1pPr>
              <a:defRPr smtClean="0"/>
            </a:lvl1pPr>
          </a:lstStyle>
          <a:p>
            <a:pPr>
              <a:defRPr/>
            </a:pPr>
            <a:fld id="{41AF1249-6E08-4C28-899D-6EDDB59B31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3" name="Picture 8" descr="tausta_kiitos.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itle 6"/>
          <p:cNvSpPr>
            <a:spLocks noGrp="1"/>
          </p:cNvSpPr>
          <p:nvPr>
            <p:ph type="title"/>
          </p:nvPr>
        </p:nvSpPr>
        <p:spPr>
          <a:xfrm>
            <a:off x="398463" y="3430170"/>
            <a:ext cx="8348662" cy="1026385"/>
          </a:xfrm>
        </p:spPr>
        <p:txBody>
          <a:bodyPr anchor="ctr"/>
          <a:lstStyle>
            <a:lvl1pPr algn="ctr">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7" descr="nauha4.jpg"/>
          <p:cNvPicPr>
            <a:picLocks noChangeAspect="1"/>
          </p:cNvPicPr>
          <p:nvPr userDrawn="1"/>
        </p:nvPicPr>
        <p:blipFill>
          <a:blip r:embed="rId8"/>
          <a:srcRect/>
          <a:stretch>
            <a:fillRect/>
          </a:stretch>
        </p:blipFill>
        <p:spPr bwMode="auto">
          <a:xfrm>
            <a:off x="0" y="6318250"/>
            <a:ext cx="9144000" cy="539750"/>
          </a:xfrm>
          <a:prstGeom prst="rect">
            <a:avLst/>
          </a:prstGeom>
          <a:noFill/>
          <a:ln w="9525">
            <a:noFill/>
            <a:miter lim="800000"/>
            <a:headEnd/>
            <a:tailEnd/>
          </a:ln>
        </p:spPr>
      </p:pic>
      <p:sp>
        <p:nvSpPr>
          <p:cNvPr id="2051" name="Title Placeholder 1"/>
          <p:cNvSpPr>
            <a:spLocks noGrp="1"/>
          </p:cNvSpPr>
          <p:nvPr>
            <p:ph type="title"/>
          </p:nvPr>
        </p:nvSpPr>
        <p:spPr bwMode="auto">
          <a:xfrm>
            <a:off x="398463" y="631825"/>
            <a:ext cx="8348662" cy="10255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398463" y="1819275"/>
            <a:ext cx="8348662" cy="417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98463" y="6291263"/>
            <a:ext cx="1052512" cy="360362"/>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404040"/>
                </a:solidFill>
                <a:latin typeface="Arial" pitchFamily="34" charset="0"/>
              </a:defRPr>
            </a:lvl1pPr>
          </a:lstStyle>
          <a:p>
            <a:pPr>
              <a:defRPr/>
            </a:pPr>
            <a:fld id="{8DEF5537-08B1-46BA-9707-DE1027FE0A31}" type="datetime1">
              <a:rPr lang="fi-FI"/>
              <a:pPr>
                <a:defRPr/>
              </a:pPr>
              <a:t>14.11.2016</a:t>
            </a:fld>
            <a:endParaRPr lang="en-US"/>
          </a:p>
        </p:txBody>
      </p:sp>
      <p:sp>
        <p:nvSpPr>
          <p:cNvPr id="5" name="Footer Placeholder 4"/>
          <p:cNvSpPr>
            <a:spLocks noGrp="1"/>
          </p:cNvSpPr>
          <p:nvPr>
            <p:ph type="ftr" sz="quarter" idx="3"/>
          </p:nvPr>
        </p:nvSpPr>
        <p:spPr>
          <a:xfrm>
            <a:off x="1603375" y="6291263"/>
            <a:ext cx="6380163" cy="360362"/>
          </a:xfrm>
          <a:prstGeom prst="rect">
            <a:avLst/>
          </a:prstGeom>
        </p:spPr>
        <p:txBody>
          <a:bodyPr vert="horz" lIns="91440" tIns="45720" rIns="91440" bIns="45720" rtlCol="0" anchor="b"/>
          <a:lstStyle>
            <a:lvl1pPr algn="l" fontAlgn="auto">
              <a:spcBef>
                <a:spcPts val="0"/>
              </a:spcBef>
              <a:spcAft>
                <a:spcPts val="0"/>
              </a:spcAft>
              <a:defRPr sz="900">
                <a:solidFill>
                  <a:srgbClr val="404040"/>
                </a:solidFill>
                <a:latin typeface="+mn-lt"/>
                <a:ea typeface="+mn-ea"/>
              </a:defRPr>
            </a:lvl1pPr>
          </a:lstStyle>
          <a:p>
            <a:pPr>
              <a:defRPr/>
            </a:pPr>
            <a:r>
              <a:rPr lang="en-US"/>
              <a:t>replace txt View menu &gt; Header and footer </a:t>
            </a:r>
            <a:endParaRPr lang="en-US" dirty="0"/>
          </a:p>
        </p:txBody>
      </p:sp>
      <p:sp>
        <p:nvSpPr>
          <p:cNvPr id="6" name="Slide Number Placeholder 5"/>
          <p:cNvSpPr>
            <a:spLocks noGrp="1"/>
          </p:cNvSpPr>
          <p:nvPr>
            <p:ph type="sldNum" sz="quarter" idx="4"/>
          </p:nvPr>
        </p:nvSpPr>
        <p:spPr>
          <a:xfrm>
            <a:off x="8207375" y="6291263"/>
            <a:ext cx="539750" cy="360362"/>
          </a:xfrm>
          <a:prstGeom prst="rect">
            <a:avLst/>
          </a:prstGeom>
        </p:spPr>
        <p:txBody>
          <a:bodyPr vert="horz" wrap="square" lIns="91440" tIns="45720" rIns="91440" bIns="45720" numCol="1" anchor="b" anchorCtr="0" compatLnSpc="1">
            <a:prstTxWarp prst="textNoShape">
              <a:avLst/>
            </a:prstTxWarp>
          </a:bodyPr>
          <a:lstStyle>
            <a:lvl1pPr algn="r">
              <a:defRPr sz="900" smtClean="0">
                <a:solidFill>
                  <a:srgbClr val="404040"/>
                </a:solidFill>
                <a:latin typeface="Arial" pitchFamily="34" charset="0"/>
              </a:defRPr>
            </a:lvl1pPr>
          </a:lstStyle>
          <a:p>
            <a:pPr>
              <a:defRPr/>
            </a:pPr>
            <a:fld id="{6E506AD2-6235-4655-8AFA-9CC291536BDF}" type="slidenum">
              <a:rPr lang="en-US"/>
              <a:pPr>
                <a:defRPr/>
              </a:pPr>
              <a:t>‹#›</a:t>
            </a:fld>
            <a:endParaRPr lang="en-US"/>
          </a:p>
        </p:txBody>
      </p:sp>
      <p:pic>
        <p:nvPicPr>
          <p:cNvPr id="2056" name="Picture 6" descr="logo.jpg"/>
          <p:cNvPicPr>
            <a:picLocks noChangeAspect="1"/>
          </p:cNvPicPr>
          <p:nvPr userDrawn="1"/>
        </p:nvPicPr>
        <p:blipFill>
          <a:blip r:embed="rId9"/>
          <a:srcRect/>
          <a:stretch>
            <a:fillRect/>
          </a:stretch>
        </p:blipFill>
        <p:spPr bwMode="auto">
          <a:xfrm>
            <a:off x="8043863" y="274638"/>
            <a:ext cx="642937" cy="357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p:txStyles>
    <p:titleStyle>
      <a:lvl1pPr algn="l" defTabSz="457200" rtl="0" eaLnBrk="1" fontAlgn="base" hangingPunct="1">
        <a:spcBef>
          <a:spcPct val="0"/>
        </a:spcBef>
        <a:spcAft>
          <a:spcPct val="0"/>
        </a:spcAft>
        <a:defRPr sz="3200" kern="1200">
          <a:solidFill>
            <a:schemeClr val="accent1"/>
          </a:solidFill>
          <a:latin typeface="+mj-lt"/>
          <a:ea typeface="ＭＳ Ｐゴシック" pitchFamily="34" charset="-128"/>
          <a:cs typeface="+mj-cs"/>
        </a:defRPr>
      </a:lvl1pPr>
      <a:lvl2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2pPr>
      <a:lvl3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3pPr>
      <a:lvl4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4pPr>
      <a:lvl5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271850" y="2531720"/>
            <a:ext cx="8674442" cy="1076325"/>
          </a:xfrm>
        </p:spPr>
        <p:txBody>
          <a:bodyPr/>
          <a:lstStyle/>
          <a:p>
            <a:r>
              <a:rPr lang="en-GB" sz="3100" dirty="0"/>
              <a:t>ENQA Agency Reviews </a:t>
            </a:r>
            <a:r>
              <a:rPr lang="en-GB" sz="3100" dirty="0" smtClean="0"/>
              <a:t>– </a:t>
            </a:r>
            <a:br>
              <a:rPr lang="en-GB" sz="3100" dirty="0" smtClean="0"/>
            </a:br>
            <a:r>
              <a:rPr lang="en-GB" sz="3100" dirty="0" smtClean="0"/>
              <a:t>main </a:t>
            </a:r>
            <a:r>
              <a:rPr lang="en-GB" sz="3100" dirty="0"/>
              <a:t>changes from the old review process </a:t>
            </a:r>
            <a:endParaRPr lang="en-US" sz="3100" dirty="0" smtClean="0"/>
          </a:p>
        </p:txBody>
      </p:sp>
      <p:sp>
        <p:nvSpPr>
          <p:cNvPr id="9219" name="Subtitle 2"/>
          <p:cNvSpPr>
            <a:spLocks noGrp="1"/>
          </p:cNvSpPr>
          <p:nvPr>
            <p:ph type="subTitle" idx="1"/>
          </p:nvPr>
        </p:nvSpPr>
        <p:spPr>
          <a:xfrm>
            <a:off x="398463" y="3979573"/>
            <a:ext cx="8348662" cy="1379828"/>
          </a:xfrm>
        </p:spPr>
        <p:txBody>
          <a:bodyPr/>
          <a:lstStyle/>
          <a:p>
            <a:pPr eaLnBrk="1" hangingPunct="1"/>
            <a:r>
              <a:rPr lang="lt-LT" sz="2400" b="1" dirty="0" smtClean="0"/>
              <a:t>Agnė Grajauskienė</a:t>
            </a:r>
          </a:p>
          <a:p>
            <a:pPr eaLnBrk="1" hangingPunct="1"/>
            <a:r>
              <a:rPr lang="lt-LT" sz="2400" dirty="0" smtClean="0"/>
              <a:t>Reviews Manager</a:t>
            </a:r>
          </a:p>
          <a:p>
            <a:pPr eaLnBrk="1" hangingPunct="1"/>
            <a:r>
              <a:rPr lang="lt-LT" sz="2400" dirty="0" smtClean="0"/>
              <a:t>ENQA</a:t>
            </a:r>
            <a:endParaRPr lang="en-US" sz="2400" dirty="0" smtClean="0"/>
          </a:p>
        </p:txBody>
      </p:sp>
      <p:sp>
        <p:nvSpPr>
          <p:cNvPr id="9220" name="Date Placeholder 3"/>
          <p:cNvSpPr>
            <a:spLocks noGrp="1"/>
          </p:cNvSpPr>
          <p:nvPr>
            <p:ph type="dt" sz="quarter" idx="10"/>
          </p:nvPr>
        </p:nvSpPr>
        <p:spPr bwMode="auto">
          <a:noFill/>
          <a:ln>
            <a:miter lim="800000"/>
            <a:headEnd/>
            <a:tailEnd/>
          </a:ln>
        </p:spPr>
        <p:txBody>
          <a:bodyPr/>
          <a:lstStyle/>
          <a:p>
            <a:fld id="{83F8CB07-5F4D-440F-A8A4-5C0EEB9C357D}" type="datetime1">
              <a:rPr lang="fi-FI">
                <a:latin typeface="Arial" charset="0"/>
              </a:rPr>
              <a:pPr/>
              <a:t>14.11.2016</a:t>
            </a:fld>
            <a:endParaRPr lang="en-US" dirty="0">
              <a:latin typeface="Arial" charset="0"/>
            </a:endParaRPr>
          </a:p>
        </p:txBody>
      </p:sp>
      <p:sp>
        <p:nvSpPr>
          <p:cNvPr id="8196"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hu-HU" dirty="0" smtClean="0"/>
              <a:t>2</a:t>
            </a:r>
            <a:r>
              <a:rPr lang="en-US" altLang="hu-HU" baseline="30000" dirty="0" smtClean="0"/>
              <a:t>nd</a:t>
            </a:r>
            <a:r>
              <a:rPr lang="en-US" altLang="hu-HU" dirty="0" smtClean="0"/>
              <a:t> ENQA </a:t>
            </a:r>
            <a:r>
              <a:rPr lang="hu-HU" altLang="hu-HU" dirty="0" smtClean="0"/>
              <a:t>Reviewers</a:t>
            </a:r>
            <a:r>
              <a:rPr lang="en-GB" altLang="hu-HU" dirty="0" smtClean="0"/>
              <a:t>’ Seminar</a:t>
            </a:r>
            <a:r>
              <a:rPr lang="hu-HU" altLang="hu-HU" dirty="0" smtClean="0"/>
              <a:t>, </a:t>
            </a:r>
            <a:r>
              <a:rPr lang="en-GB" altLang="hu-HU" dirty="0" smtClean="0"/>
              <a:t>Mannheim</a:t>
            </a:r>
            <a:r>
              <a:rPr lang="hu-HU" altLang="hu-HU" dirty="0" smtClean="0"/>
              <a:t>, </a:t>
            </a:r>
            <a:r>
              <a:rPr lang="en-GB" altLang="hu-HU" dirty="0" smtClean="0"/>
              <a:t>10-11</a:t>
            </a:r>
            <a:r>
              <a:rPr lang="en-GB" altLang="hu-HU" dirty="0"/>
              <a:t> </a:t>
            </a:r>
            <a:r>
              <a:rPr lang="en-GB" altLang="hu-HU" dirty="0" smtClean="0"/>
              <a:t>November</a:t>
            </a:r>
            <a:r>
              <a:rPr lang="hu-HU" altLang="hu-HU" dirty="0" smtClean="0"/>
              <a:t> </a:t>
            </a:r>
            <a:r>
              <a:rPr lang="hu-HU" altLang="hu-HU" dirty="0"/>
              <a:t>2016</a:t>
            </a:r>
            <a:endParaRPr lang="en-US" altLang="hu-HU" dirty="0"/>
          </a:p>
        </p:txBody>
      </p:sp>
      <p:sp>
        <p:nvSpPr>
          <p:cNvPr id="9222" name="Slide Number Placeholder 5"/>
          <p:cNvSpPr>
            <a:spLocks noGrp="1"/>
          </p:cNvSpPr>
          <p:nvPr>
            <p:ph type="sldNum" sz="quarter" idx="12"/>
          </p:nvPr>
        </p:nvSpPr>
        <p:spPr bwMode="auto">
          <a:noFill/>
          <a:ln>
            <a:miter lim="800000"/>
            <a:headEnd/>
            <a:tailEnd/>
          </a:ln>
        </p:spPr>
        <p:txBody>
          <a:bodyPr/>
          <a:lstStyle/>
          <a:p>
            <a:fld id="{7DFFE6DA-ADF5-4BB0-8CDB-DE183EA3197B}" type="slidenum">
              <a:rPr lang="en-US">
                <a:latin typeface="Arial" charset="0"/>
              </a:rPr>
              <a:pPr/>
              <a:t>1</a:t>
            </a:fld>
            <a:endParaRPr lang="en-US"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46" y="411516"/>
            <a:ext cx="8348662" cy="761546"/>
          </a:xfrm>
        </p:spPr>
        <p:txBody>
          <a:bodyPr/>
          <a:lstStyle/>
          <a:p>
            <a:r>
              <a:rPr lang="en-GB" altLang="en-US" dirty="0"/>
              <a:t>Meeting with agency’s resource person </a:t>
            </a:r>
            <a:endParaRPr lang="en-GB" dirty="0"/>
          </a:p>
        </p:txBody>
      </p:sp>
      <p:sp>
        <p:nvSpPr>
          <p:cNvPr id="3" name="Content Placeholder 2"/>
          <p:cNvSpPr>
            <a:spLocks noGrp="1"/>
          </p:cNvSpPr>
          <p:nvPr>
            <p:ph sz="half" idx="1"/>
          </p:nvPr>
        </p:nvSpPr>
        <p:spPr>
          <a:xfrm>
            <a:off x="440146" y="1292007"/>
            <a:ext cx="8432028" cy="4541204"/>
          </a:xfrm>
        </p:spPr>
        <p:txBody>
          <a:bodyPr>
            <a:normAutofit/>
          </a:bodyPr>
          <a:lstStyle/>
          <a:p>
            <a:pPr>
              <a:buFont typeface="Wingdings" panose="05000000000000000000" pitchFamily="2" charset="2"/>
              <a:buChar char="ü"/>
            </a:pPr>
            <a:r>
              <a:rPr lang="lt-LT" dirty="0"/>
              <a:t>P</a:t>
            </a:r>
            <a:r>
              <a:rPr lang="en-GB" dirty="0" err="1" smtClean="0"/>
              <a:t>anel</a:t>
            </a:r>
            <a:r>
              <a:rPr lang="en-GB" dirty="0" smtClean="0"/>
              <a:t> </a:t>
            </a:r>
            <a:r>
              <a:rPr lang="en-GB" dirty="0"/>
              <a:t>may request to make use of an </a:t>
            </a:r>
            <a:r>
              <a:rPr lang="en-GB" i="1" dirty="0"/>
              <a:t>“agency resource person” </a:t>
            </a:r>
            <a:r>
              <a:rPr lang="en-GB" dirty="0" smtClean="0"/>
              <a:t>to </a:t>
            </a:r>
            <a:r>
              <a:rPr lang="en-GB" dirty="0"/>
              <a:t>clarify elements related to the </a:t>
            </a:r>
            <a:r>
              <a:rPr lang="en-GB" b="1" dirty="0"/>
              <a:t>overall system </a:t>
            </a:r>
            <a:r>
              <a:rPr lang="en-GB" dirty="0"/>
              <a:t>and </a:t>
            </a:r>
            <a:r>
              <a:rPr lang="en-GB" b="1" dirty="0"/>
              <a:t>context</a:t>
            </a:r>
            <a:r>
              <a:rPr lang="en-GB" dirty="0"/>
              <a:t>, so that time during the interview sessions may be used in full for verification of the agency’s ESG </a:t>
            </a:r>
            <a:r>
              <a:rPr lang="en-GB" dirty="0" smtClean="0"/>
              <a:t>compliance.</a:t>
            </a:r>
            <a:endParaRPr lang="lt-LT" dirty="0" smtClean="0"/>
          </a:p>
          <a:p>
            <a:pPr>
              <a:buFont typeface="Wingdings" panose="05000000000000000000" pitchFamily="2" charset="2"/>
              <a:buChar char="ü"/>
            </a:pPr>
            <a:endParaRPr lang="lt-LT" dirty="0"/>
          </a:p>
          <a:p>
            <a:pPr>
              <a:buFont typeface="Wingdings" panose="05000000000000000000" pitchFamily="2" charset="2"/>
              <a:buChar char="ü"/>
            </a:pPr>
            <a:r>
              <a:rPr lang="lt-LT" dirty="0"/>
              <a:t>S</a:t>
            </a:r>
            <a:r>
              <a:rPr lang="en-GB" dirty="0" err="1" smtClean="0"/>
              <a:t>enior</a:t>
            </a:r>
            <a:r>
              <a:rPr lang="en-GB" dirty="0" smtClean="0"/>
              <a:t> </a:t>
            </a:r>
            <a:r>
              <a:rPr lang="en-GB" dirty="0"/>
              <a:t>member of staff with sufficient knowledge on the history and present situation of the agency and the </a:t>
            </a:r>
            <a:r>
              <a:rPr lang="lt-LT" dirty="0" smtClean="0"/>
              <a:t>QA </a:t>
            </a:r>
            <a:r>
              <a:rPr lang="en-GB" dirty="0" smtClean="0"/>
              <a:t>and </a:t>
            </a:r>
            <a:r>
              <a:rPr lang="en-GB" dirty="0"/>
              <a:t>higher education system in </a:t>
            </a:r>
            <a:r>
              <a:rPr lang="en-GB" dirty="0" smtClean="0"/>
              <a:t>question</a:t>
            </a:r>
            <a:endParaRPr lang="lt-LT" dirty="0" smtClean="0"/>
          </a:p>
          <a:p>
            <a:pPr>
              <a:buFont typeface="Wingdings" panose="05000000000000000000" pitchFamily="2" charset="2"/>
              <a:buChar char="ü"/>
            </a:pPr>
            <a:endParaRPr lang="lt-LT" dirty="0" smtClean="0"/>
          </a:p>
          <a:p>
            <a:pPr>
              <a:buFont typeface="Wingdings" panose="05000000000000000000" pitchFamily="2" charset="2"/>
              <a:buChar char="ü"/>
            </a:pPr>
            <a:r>
              <a:rPr lang="lt-LT" dirty="0" smtClean="0"/>
              <a:t>W</a:t>
            </a:r>
            <a:r>
              <a:rPr lang="en-GB" dirty="0" err="1" smtClean="0"/>
              <a:t>ould</a:t>
            </a:r>
            <a:r>
              <a:rPr lang="en-GB" dirty="0" smtClean="0"/>
              <a:t> </a:t>
            </a:r>
            <a:r>
              <a:rPr lang="en-GB" dirty="0"/>
              <a:t>likely not be the person in charge of the organisation of the review process at the </a:t>
            </a:r>
            <a:r>
              <a:rPr lang="en-GB" dirty="0" smtClean="0"/>
              <a:t>agency</a:t>
            </a:r>
            <a:r>
              <a:rPr lang="lt-LT" dirty="0"/>
              <a:t>.</a:t>
            </a:r>
            <a:endParaRPr lang="en-GB" dirty="0" smtClean="0"/>
          </a:p>
          <a:p>
            <a:pPr>
              <a:buFont typeface="Wingdings" panose="05000000000000000000" pitchFamily="2" charset="2"/>
              <a:buChar char="ü"/>
            </a:pPr>
            <a:endParaRPr lang="lt-LT" dirty="0" smtClean="0"/>
          </a:p>
          <a:p>
            <a:pPr marL="685800" lvl="1">
              <a:buFontTx/>
              <a:buChar char="-"/>
            </a:pPr>
            <a:endParaRPr lang="en-GB" dirty="0"/>
          </a:p>
          <a:p>
            <a:pPr marL="685800" lvl="1">
              <a:buFontTx/>
              <a:buChar char="-"/>
            </a:pPr>
            <a:endParaRPr lang="en-GB" dirty="0" smtClean="0"/>
          </a:p>
          <a:p>
            <a:pPr marL="685800" lvl="1">
              <a:buFontTx/>
              <a:buChar char="-"/>
            </a:pPr>
            <a:endParaRPr lang="en-GB" dirty="0" smtClean="0"/>
          </a:p>
          <a:p>
            <a:pPr marL="0" indent="0">
              <a:buNone/>
            </a:pPr>
            <a:endParaRPr lang="en-GB" dirty="0" smtClean="0"/>
          </a:p>
          <a:p>
            <a:pPr>
              <a:buFont typeface="Wingdings" panose="05000000000000000000" pitchFamily="2" charset="2"/>
              <a:buChar char="ü"/>
            </a:pPr>
            <a:endParaRPr lang="en-GB" dirty="0"/>
          </a:p>
          <a:p>
            <a:pPr>
              <a:buFont typeface="Wingdings" panose="05000000000000000000" pitchFamily="2" charset="2"/>
              <a:buChar char="ü"/>
            </a:pPr>
            <a:endParaRPr lang="en-GB"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14.11.2016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10</a:t>
            </a:fld>
            <a:endParaRPr lang="en-US"/>
          </a:p>
        </p:txBody>
      </p:sp>
      <p:pic>
        <p:nvPicPr>
          <p:cNvPr id="4098" name="Picture 2" descr="Image result for clarif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824" y="4272104"/>
            <a:ext cx="2548714" cy="219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0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631826"/>
            <a:ext cx="8348662" cy="718004"/>
          </a:xfrm>
        </p:spPr>
        <p:txBody>
          <a:bodyPr/>
          <a:lstStyle/>
          <a:p>
            <a:r>
              <a:rPr lang="de-DE" altLang="en-US" dirty="0" smtClean="0"/>
              <a:t>Template for the final report </a:t>
            </a:r>
            <a:endParaRPr lang="en-GB" dirty="0"/>
          </a:p>
        </p:txBody>
      </p:sp>
      <p:sp>
        <p:nvSpPr>
          <p:cNvPr id="3" name="Content Placeholder 2"/>
          <p:cNvSpPr>
            <a:spLocks noGrp="1"/>
          </p:cNvSpPr>
          <p:nvPr>
            <p:ph sz="half" idx="1"/>
          </p:nvPr>
        </p:nvSpPr>
        <p:spPr>
          <a:xfrm>
            <a:off x="398463" y="1593670"/>
            <a:ext cx="8179480" cy="4532494"/>
          </a:xfrm>
        </p:spPr>
        <p:txBody>
          <a:bodyPr>
            <a:normAutofit/>
          </a:bodyPr>
          <a:lstStyle/>
          <a:p>
            <a:pPr>
              <a:buFont typeface="Wingdings" panose="05000000000000000000" pitchFamily="2" charset="2"/>
              <a:buChar char="ü"/>
            </a:pPr>
            <a:r>
              <a:rPr lang="lt-LT" sz="2000" dirty="0" smtClean="0"/>
              <a:t>F</a:t>
            </a:r>
            <a:r>
              <a:rPr lang="en-GB" sz="2000" dirty="0" smtClean="0"/>
              <a:t>or </a:t>
            </a:r>
            <a:r>
              <a:rPr lang="en-GB" sz="2000" dirty="0"/>
              <a:t>all ENQA Agency Reviews, the ERR must be submitted using the provided </a:t>
            </a:r>
            <a:r>
              <a:rPr lang="en-GB" sz="2000" b="1" dirty="0" smtClean="0"/>
              <a:t>template</a:t>
            </a:r>
            <a:r>
              <a:rPr lang="lt-LT" sz="2000" dirty="0" smtClean="0"/>
              <a:t> </a:t>
            </a:r>
            <a:r>
              <a:rPr lang="en-GB" sz="2000" dirty="0" smtClean="0"/>
              <a:t>(</a:t>
            </a:r>
            <a:r>
              <a:rPr lang="en-GB" sz="2000" dirty="0"/>
              <a:t>A</a:t>
            </a:r>
            <a:r>
              <a:rPr lang="lt-LT" sz="2000" dirty="0" err="1" smtClean="0"/>
              <a:t>nnex</a:t>
            </a:r>
            <a:r>
              <a:rPr lang="lt-LT" sz="2000" dirty="0" smtClean="0"/>
              <a:t> IV</a:t>
            </a:r>
            <a:r>
              <a:rPr lang="en-GB" sz="2000" dirty="0" smtClean="0"/>
              <a:t>)</a:t>
            </a:r>
          </a:p>
          <a:p>
            <a:pPr>
              <a:buFont typeface="Wingdings" panose="05000000000000000000" pitchFamily="2" charset="2"/>
              <a:buChar char="ü"/>
            </a:pPr>
            <a:endParaRPr lang="en-GB" sz="2000" dirty="0"/>
          </a:p>
          <a:p>
            <a:pPr>
              <a:buFont typeface="Wingdings" panose="05000000000000000000" pitchFamily="2" charset="2"/>
              <a:buChar char="ü"/>
            </a:pPr>
            <a:r>
              <a:rPr lang="en-GB" sz="2000" dirty="0"/>
              <a:t>M</a:t>
            </a:r>
            <a:r>
              <a:rPr lang="en-GB" sz="2000" dirty="0" smtClean="0"/>
              <a:t>ore </a:t>
            </a:r>
            <a:r>
              <a:rPr lang="en-GB" sz="2000" dirty="0"/>
              <a:t>detailed </a:t>
            </a:r>
            <a:r>
              <a:rPr lang="en-GB" sz="2000" b="1" dirty="0"/>
              <a:t>guidance</a:t>
            </a:r>
            <a:r>
              <a:rPr lang="en-GB" sz="2000" dirty="0"/>
              <a:t> on what should be included </a:t>
            </a:r>
            <a:endParaRPr lang="en-GB" sz="2000" dirty="0" smtClean="0"/>
          </a:p>
          <a:p>
            <a:pPr marL="0" indent="0">
              <a:buNone/>
            </a:pPr>
            <a:r>
              <a:rPr lang="en-GB" sz="2000" dirty="0" smtClean="0"/>
              <a:t>     in </a:t>
            </a:r>
            <a:r>
              <a:rPr lang="en-GB" sz="2000" dirty="0"/>
              <a:t>each of the </a:t>
            </a:r>
            <a:r>
              <a:rPr lang="en-GB" sz="2000" dirty="0" smtClean="0"/>
              <a:t>sections</a:t>
            </a:r>
          </a:p>
          <a:p>
            <a:endParaRPr lang="en-GB" dirty="0"/>
          </a:p>
          <a:p>
            <a:endParaRPr lang="en-GB"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14.11.2016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446" y="3218242"/>
            <a:ext cx="1801027" cy="2548165"/>
          </a:xfrm>
          <a:prstGeom prst="rect">
            <a:avLst/>
          </a:prstGeom>
        </p:spPr>
      </p:pic>
    </p:spTree>
    <p:extLst>
      <p:ext uri="{BB962C8B-B14F-4D97-AF65-F5344CB8AC3E}">
        <p14:creationId xmlns:p14="http://schemas.microsoft.com/office/powerpoint/2010/main" val="138079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463" y="973726"/>
            <a:ext cx="8348662" cy="4571999"/>
          </a:xfrm>
        </p:spPr>
        <p:txBody>
          <a:bodyPr>
            <a:normAutofit/>
          </a:bodyPr>
          <a:lstStyle/>
          <a:p>
            <a:pPr marL="0" indent="0">
              <a:buNone/>
            </a:pPr>
            <a:r>
              <a:rPr lang="en-GB" sz="2000" dirty="0" smtClean="0"/>
              <a:t>In </a:t>
            </a:r>
            <a:r>
              <a:rPr lang="en-GB" sz="2000" dirty="0"/>
              <a:t>addition to the review report, the agency applying for </a:t>
            </a:r>
            <a:r>
              <a:rPr lang="en-GB" sz="2000" dirty="0" smtClean="0"/>
              <a:t>ENQA membership/renewal </a:t>
            </a:r>
            <a:r>
              <a:rPr lang="en-GB" sz="2000" dirty="0"/>
              <a:t>of membership is asked to provide a </a:t>
            </a:r>
            <a:r>
              <a:rPr lang="en-GB" sz="2000" b="1" dirty="0"/>
              <a:t>letter outlining its </a:t>
            </a:r>
            <a:r>
              <a:rPr lang="en-GB" b="1" dirty="0"/>
              <a:t>motivation</a:t>
            </a:r>
            <a:r>
              <a:rPr lang="en-GB" dirty="0" smtClean="0"/>
              <a:t>:</a:t>
            </a:r>
          </a:p>
          <a:p>
            <a:pPr marL="0" indent="0">
              <a:buNone/>
            </a:pPr>
            <a:endParaRPr lang="en-GB" dirty="0"/>
          </a:p>
          <a:p>
            <a:pPr lvl="0">
              <a:buFont typeface="Wingdings" panose="05000000000000000000" pitchFamily="2" charset="2"/>
              <a:buChar char="ü"/>
            </a:pPr>
            <a:r>
              <a:rPr lang="en-GB" sz="2000" dirty="0" smtClean="0"/>
              <a:t>Describing </a:t>
            </a:r>
            <a:r>
              <a:rPr lang="en-GB" sz="2000" dirty="0"/>
              <a:t>briefly the agency’s motivation for </a:t>
            </a:r>
            <a:r>
              <a:rPr lang="en-GB" sz="2000" dirty="0" smtClean="0"/>
              <a:t>ENQA membership/renewal </a:t>
            </a:r>
            <a:r>
              <a:rPr lang="en-GB" sz="2000" dirty="0"/>
              <a:t>of </a:t>
            </a:r>
            <a:r>
              <a:rPr lang="en-GB" sz="2000" dirty="0" smtClean="0"/>
              <a:t>membership</a:t>
            </a:r>
          </a:p>
          <a:p>
            <a:pPr lvl="0">
              <a:buFont typeface="Wingdings" panose="05000000000000000000" pitchFamily="2" charset="2"/>
              <a:buChar char="ü"/>
            </a:pPr>
            <a:endParaRPr lang="en-GB" sz="2000" dirty="0"/>
          </a:p>
          <a:p>
            <a:pPr lvl="0">
              <a:buFont typeface="Wingdings" panose="05000000000000000000" pitchFamily="2" charset="2"/>
              <a:buChar char="ü"/>
            </a:pPr>
            <a:r>
              <a:rPr lang="en-GB" sz="2000" dirty="0"/>
              <a:t>H</a:t>
            </a:r>
            <a:r>
              <a:rPr lang="en-GB" sz="2000" dirty="0" smtClean="0"/>
              <a:t>ow </a:t>
            </a:r>
            <a:r>
              <a:rPr lang="en-GB" sz="2000" dirty="0"/>
              <a:t>the agency wishes to contribute to the ENQA </a:t>
            </a:r>
            <a:r>
              <a:rPr lang="en-GB" sz="2000" dirty="0" smtClean="0"/>
              <a:t>community</a:t>
            </a:r>
            <a:endParaRPr lang="en-GB" sz="2000" dirty="0"/>
          </a:p>
          <a:p>
            <a:pPr marL="0" indent="0">
              <a:buNone/>
            </a:pPr>
            <a:endParaRPr lang="en-GB" sz="2000" dirty="0" smtClean="0"/>
          </a:p>
          <a:p>
            <a:pPr>
              <a:buFont typeface="Wingdings" panose="05000000000000000000" pitchFamily="2" charset="2"/>
              <a:buChar char="ü"/>
            </a:pPr>
            <a:endParaRPr lang="en-GB" sz="2000" dirty="0" smtClean="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14.11.2016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12</a:t>
            </a:fld>
            <a:endParaRPr lang="en-US"/>
          </a:p>
        </p:txBody>
      </p:sp>
      <p:pic>
        <p:nvPicPr>
          <p:cNvPr id="6146" name="Picture 2" descr="Image result for building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916" y="4088782"/>
            <a:ext cx="2202481" cy="220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110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631826"/>
            <a:ext cx="8348662" cy="639626"/>
          </a:xfrm>
        </p:spPr>
        <p:txBody>
          <a:bodyPr/>
          <a:lstStyle/>
          <a:p>
            <a:r>
              <a:rPr lang="en-GB" dirty="0"/>
              <a:t>Progress visit</a:t>
            </a:r>
          </a:p>
        </p:txBody>
      </p:sp>
      <p:sp>
        <p:nvSpPr>
          <p:cNvPr id="3" name="Content Placeholder 2"/>
          <p:cNvSpPr>
            <a:spLocks noGrp="1"/>
          </p:cNvSpPr>
          <p:nvPr>
            <p:ph sz="half" idx="1"/>
          </p:nvPr>
        </p:nvSpPr>
        <p:spPr>
          <a:xfrm>
            <a:off x="398463" y="1436914"/>
            <a:ext cx="8283983" cy="4689249"/>
          </a:xfrm>
        </p:spPr>
        <p:txBody>
          <a:bodyPr/>
          <a:lstStyle/>
          <a:p>
            <a:pPr>
              <a:buFont typeface="Wingdings" panose="05000000000000000000" pitchFamily="2" charset="2"/>
              <a:buChar char="ü"/>
            </a:pPr>
            <a:r>
              <a:rPr lang="en-GB" b="1" dirty="0"/>
              <a:t>F</a:t>
            </a:r>
            <a:r>
              <a:rPr lang="en-GB" b="1" dirty="0" smtClean="0"/>
              <a:t>ollow-up report </a:t>
            </a:r>
            <a:r>
              <a:rPr lang="en-GB" dirty="0" smtClean="0"/>
              <a:t>within two years </a:t>
            </a:r>
            <a:r>
              <a:rPr lang="en-GB" dirty="0"/>
              <a:t>of the Board’s positive </a:t>
            </a:r>
            <a:r>
              <a:rPr lang="en-GB" dirty="0" smtClean="0"/>
              <a:t>decision. </a:t>
            </a:r>
            <a:r>
              <a:rPr lang="en-GB" dirty="0"/>
              <a:t>M</a:t>
            </a:r>
            <a:r>
              <a:rPr lang="en-GB" dirty="0" smtClean="0"/>
              <a:t>ay </a:t>
            </a:r>
            <a:r>
              <a:rPr lang="en-GB" dirty="0"/>
              <a:t>be reduced to one year in cases where urgent action is considered </a:t>
            </a:r>
            <a:r>
              <a:rPr lang="en-GB" dirty="0" smtClean="0"/>
              <a:t>necessary.</a:t>
            </a:r>
          </a:p>
          <a:p>
            <a:pPr>
              <a:buFont typeface="Wingdings" panose="05000000000000000000" pitchFamily="2" charset="2"/>
              <a:buChar char="ü"/>
            </a:pPr>
            <a:endParaRPr lang="en-GB" dirty="0"/>
          </a:p>
          <a:p>
            <a:pPr>
              <a:buFont typeface="Wingdings" panose="05000000000000000000" pitchFamily="2" charset="2"/>
              <a:buChar char="ü"/>
            </a:pPr>
            <a:r>
              <a:rPr lang="en-GB" b="1" dirty="0"/>
              <a:t>Progress </a:t>
            </a:r>
            <a:r>
              <a:rPr lang="en-GB" b="1" dirty="0" smtClean="0"/>
              <a:t>visit</a:t>
            </a:r>
            <a:r>
              <a:rPr lang="en-GB" dirty="0"/>
              <a:t> </a:t>
            </a:r>
            <a:r>
              <a:rPr lang="en-GB" dirty="0" smtClean="0"/>
              <a:t>– </a:t>
            </a:r>
            <a:r>
              <a:rPr lang="en-GB" dirty="0"/>
              <a:t>additional </a:t>
            </a:r>
            <a:r>
              <a:rPr lang="en-GB" dirty="0" smtClean="0"/>
              <a:t>service, </a:t>
            </a:r>
            <a:r>
              <a:rPr lang="en-GB" dirty="0"/>
              <a:t>non-investigative </a:t>
            </a:r>
            <a:r>
              <a:rPr lang="en-GB" dirty="0" smtClean="0"/>
              <a:t>nature. </a:t>
            </a:r>
          </a:p>
          <a:p>
            <a:pPr marL="0" indent="0">
              <a:buNone/>
            </a:pPr>
            <a:endParaRPr lang="en-GB" dirty="0"/>
          </a:p>
          <a:p>
            <a:pPr marL="0" indent="0">
              <a:buNone/>
            </a:pPr>
            <a:r>
              <a:rPr lang="en-GB" dirty="0" smtClean="0"/>
              <a:t>Voluntary progress visit is aimed to </a:t>
            </a:r>
            <a:r>
              <a:rPr lang="en-GB" dirty="0"/>
              <a:t>generate a stronger </a:t>
            </a:r>
            <a:r>
              <a:rPr lang="en-GB" b="1" dirty="0"/>
              <a:t>enhancement-oriented </a:t>
            </a:r>
            <a:r>
              <a:rPr lang="en-GB" b="1" dirty="0" smtClean="0"/>
              <a:t>dialogue</a:t>
            </a:r>
            <a:r>
              <a:rPr lang="en-GB" dirty="0" smtClean="0"/>
              <a:t>. Two years </a:t>
            </a:r>
            <a:r>
              <a:rPr lang="en-GB" dirty="0"/>
              <a:t>after the completion of the review </a:t>
            </a:r>
            <a:r>
              <a:rPr lang="en-GB" dirty="0" smtClean="0"/>
              <a:t>process, by </a:t>
            </a:r>
            <a:r>
              <a:rPr lang="en-GB" dirty="0"/>
              <a:t>two reviewers from the original review panel (when </a:t>
            </a:r>
            <a:r>
              <a:rPr lang="en-GB"/>
              <a:t>possible</a:t>
            </a:r>
            <a:r>
              <a:rPr lang="en-GB" smtClean="0"/>
              <a:t>).   </a:t>
            </a:r>
            <a:r>
              <a:rPr lang="en-GB" b="1" u="sng" smtClean="0"/>
              <a:t>  </a:t>
            </a:r>
            <a:endParaRPr lang="en-GB" b="1" u="sng"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14.11.2016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13</a:t>
            </a:fld>
            <a:endParaRPr lang="en-US"/>
          </a:p>
        </p:txBody>
      </p:sp>
      <p:pic>
        <p:nvPicPr>
          <p:cNvPr id="8" name="Picture 7"/>
          <p:cNvPicPr>
            <a:picLocks noChangeAspect="1"/>
          </p:cNvPicPr>
          <p:nvPr/>
        </p:nvPicPr>
        <p:blipFill>
          <a:blip r:embed="rId3"/>
          <a:stretch>
            <a:fillRect/>
          </a:stretch>
        </p:blipFill>
        <p:spPr>
          <a:xfrm>
            <a:off x="2870528" y="4091778"/>
            <a:ext cx="3560173" cy="2034385"/>
          </a:xfrm>
          <a:prstGeom prst="rect">
            <a:avLst/>
          </a:prstGeom>
        </p:spPr>
      </p:pic>
    </p:spTree>
    <p:extLst>
      <p:ext uri="{BB962C8B-B14F-4D97-AF65-F5344CB8AC3E}">
        <p14:creationId xmlns:p14="http://schemas.microsoft.com/office/powerpoint/2010/main" val="191105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6A5A64D-CCED-423C-8069-6AD465D110EC}" type="datetime1">
              <a:rPr lang="fi-FI" smtClean="0"/>
              <a:pPr>
                <a:defRPr/>
              </a:pPr>
              <a:t>14.11.2016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hu-HU" dirty="0"/>
              <a:t>11th ENQA Training of Agency </a:t>
            </a:r>
            <a:r>
              <a:rPr lang="hu-HU" altLang="hu-HU" dirty="0"/>
              <a:t>Reviewers, Ljubljana, 22-23 September 2016</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14</a:t>
            </a:fld>
            <a:endParaRPr lang="en-US"/>
          </a:p>
        </p:txBody>
      </p:sp>
      <p:pic>
        <p:nvPicPr>
          <p:cNvPr id="6148" name="Picture 4" descr="Image result for question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28257" y="962298"/>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39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398463" y="3430588"/>
            <a:ext cx="8348662" cy="1025525"/>
          </a:xfrm>
        </p:spPr>
        <p:txBody>
          <a:bodyPr/>
          <a:lstStyle/>
          <a:p>
            <a:pPr eaLnBrk="1" hangingPunct="1"/>
            <a:r>
              <a:rPr lang="en-US" smtClean="0"/>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34852" y="353919"/>
            <a:ext cx="8348662" cy="1025525"/>
          </a:xfrm>
        </p:spPr>
        <p:txBody>
          <a:bodyPr/>
          <a:lstStyle/>
          <a:p>
            <a:r>
              <a:rPr lang="lt-LT" dirty="0"/>
              <a:t>R</a:t>
            </a:r>
            <a:r>
              <a:rPr lang="en-GB" dirty="0" err="1" smtClean="0"/>
              <a:t>evised</a:t>
            </a:r>
            <a:r>
              <a:rPr lang="en-GB" dirty="0" smtClean="0"/>
              <a:t> </a:t>
            </a:r>
            <a:r>
              <a:rPr lang="en-GB" dirty="0"/>
              <a:t>model for ENQA Agency Reviews </a:t>
            </a:r>
            <a:endParaRPr lang="en-GB" dirty="0" smtClean="0"/>
          </a:p>
        </p:txBody>
      </p:sp>
      <p:sp>
        <p:nvSpPr>
          <p:cNvPr id="10243" name="Content Placeholder 2"/>
          <p:cNvSpPr>
            <a:spLocks noGrp="1"/>
          </p:cNvSpPr>
          <p:nvPr>
            <p:ph idx="1"/>
          </p:nvPr>
        </p:nvSpPr>
        <p:spPr/>
        <p:txBody>
          <a:bodyPr>
            <a:noAutofit/>
          </a:bodyPr>
          <a:lstStyle/>
          <a:p>
            <a:pPr marL="0" indent="0">
              <a:buNone/>
            </a:pPr>
            <a:r>
              <a:rPr lang="lt-LT" sz="2400" b="1" dirty="0" smtClean="0">
                <a:latin typeface="+mj-lt"/>
                <a:cs typeface="+mj-cs"/>
              </a:rPr>
              <a:t>C</a:t>
            </a:r>
            <a:r>
              <a:rPr lang="en-GB" sz="2400" b="1" dirty="0" err="1">
                <a:latin typeface="+mj-lt"/>
                <a:cs typeface="+mj-cs"/>
              </a:rPr>
              <a:t>learer</a:t>
            </a:r>
            <a:r>
              <a:rPr lang="en-GB" sz="2400" dirty="0"/>
              <a:t>, </a:t>
            </a:r>
            <a:r>
              <a:rPr lang="en-GB" sz="2400" dirty="0" smtClean="0"/>
              <a:t>better-</a:t>
            </a:r>
            <a:r>
              <a:rPr lang="en-GB" sz="2400" b="1" dirty="0" smtClean="0">
                <a:latin typeface="+mj-lt"/>
                <a:cs typeface="+mj-cs"/>
              </a:rPr>
              <a:t>structured</a:t>
            </a:r>
            <a:r>
              <a:rPr lang="en-GB" sz="2400" dirty="0"/>
              <a:t>, more </a:t>
            </a:r>
            <a:r>
              <a:rPr lang="en-GB" sz="2400" b="1" dirty="0">
                <a:latin typeface="+mj-lt"/>
                <a:cs typeface="+mj-cs"/>
              </a:rPr>
              <a:t>efficient</a:t>
            </a:r>
            <a:r>
              <a:rPr lang="en-GB" sz="2400" dirty="0"/>
              <a:t>, </a:t>
            </a:r>
            <a:r>
              <a:rPr lang="en-GB" sz="2400" dirty="0" smtClean="0"/>
              <a:t>and </a:t>
            </a:r>
            <a:r>
              <a:rPr lang="en-GB" sz="2400" dirty="0"/>
              <a:t>more</a:t>
            </a:r>
            <a:r>
              <a:rPr lang="en-GB" sz="2400" b="1" dirty="0"/>
              <a:t> </a:t>
            </a:r>
            <a:r>
              <a:rPr lang="en-GB" sz="2400" b="1" dirty="0">
                <a:latin typeface="+mj-lt"/>
                <a:cs typeface="+mj-cs"/>
              </a:rPr>
              <a:t>useful</a:t>
            </a:r>
            <a:r>
              <a:rPr lang="en-GB" sz="2400" b="1" dirty="0"/>
              <a:t> </a:t>
            </a:r>
            <a:r>
              <a:rPr lang="en-GB" sz="2400" dirty="0"/>
              <a:t>approach to external </a:t>
            </a:r>
            <a:r>
              <a:rPr lang="en-GB" sz="2400" dirty="0" smtClean="0"/>
              <a:t>quality </a:t>
            </a:r>
            <a:r>
              <a:rPr lang="en-GB" sz="2400" dirty="0"/>
              <a:t>assurance of QA agencies </a:t>
            </a:r>
            <a:endParaRPr lang="lt-LT" sz="2400" dirty="0" smtClean="0"/>
          </a:p>
          <a:p>
            <a:pPr marL="0" indent="0">
              <a:buNone/>
            </a:pPr>
            <a:endParaRPr lang="lt-LT" sz="1000" b="1" dirty="0"/>
          </a:p>
          <a:p>
            <a:pPr marL="0" indent="0">
              <a:buNone/>
            </a:pPr>
            <a:r>
              <a:rPr lang="en-GB" sz="2400" b="1" dirty="0" smtClean="0"/>
              <a:t>Revised guidelines</a:t>
            </a:r>
          </a:p>
          <a:p>
            <a:pPr marL="0" indent="0">
              <a:buNone/>
            </a:pPr>
            <a:endParaRPr lang="en-GB" sz="2400" dirty="0"/>
          </a:p>
        </p:txBody>
      </p:sp>
      <p:sp>
        <p:nvSpPr>
          <p:cNvPr id="10244" name="Date Placeholder 3"/>
          <p:cNvSpPr>
            <a:spLocks noGrp="1"/>
          </p:cNvSpPr>
          <p:nvPr>
            <p:ph type="dt" sz="quarter" idx="10"/>
          </p:nvPr>
        </p:nvSpPr>
        <p:spPr bwMode="auto">
          <a:noFill/>
          <a:ln>
            <a:miter lim="800000"/>
            <a:headEnd/>
            <a:tailEnd/>
          </a:ln>
        </p:spPr>
        <p:txBody>
          <a:bodyPr/>
          <a:lstStyle/>
          <a:p>
            <a:fld id="{20058655-707A-43DA-8224-845C79F6A93F}" type="datetime1">
              <a:rPr lang="fi-FI">
                <a:latin typeface="Arial" charset="0"/>
              </a:rPr>
              <a:pPr/>
              <a:t>14.11.2016</a:t>
            </a:fld>
            <a:endParaRPr lang="en-US">
              <a:latin typeface="Arial" charset="0"/>
            </a:endParaRPr>
          </a:p>
        </p:txBody>
      </p:sp>
      <p:sp>
        <p:nvSpPr>
          <p:cNvPr id="9220"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10246" name="Slide Number Placeholder 5"/>
          <p:cNvSpPr>
            <a:spLocks noGrp="1"/>
          </p:cNvSpPr>
          <p:nvPr>
            <p:ph type="sldNum" sz="quarter" idx="12"/>
          </p:nvPr>
        </p:nvSpPr>
        <p:spPr bwMode="auto">
          <a:noFill/>
          <a:ln>
            <a:miter lim="800000"/>
            <a:headEnd/>
            <a:tailEnd/>
          </a:ln>
        </p:spPr>
        <p:txBody>
          <a:bodyPr/>
          <a:lstStyle/>
          <a:p>
            <a:fld id="{913B5D19-2A78-4F16-B12A-A23FD55A9C39}" type="slidenum">
              <a:rPr lang="en-US">
                <a:latin typeface="Arial" charset="0"/>
              </a:rPr>
              <a:pPr/>
              <a:t>2</a:t>
            </a:fld>
            <a:endParaRPr lang="en-US" dirty="0">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66" y="2897581"/>
            <a:ext cx="2204141" cy="309681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542179"/>
            <a:ext cx="8348662" cy="703916"/>
          </a:xfrm>
        </p:spPr>
        <p:txBody>
          <a:bodyPr/>
          <a:lstStyle/>
          <a:p>
            <a:r>
              <a:rPr lang="en-GB" dirty="0"/>
              <a:t>Remit of the review</a:t>
            </a:r>
          </a:p>
        </p:txBody>
      </p:sp>
      <p:sp>
        <p:nvSpPr>
          <p:cNvPr id="3" name="Content Placeholder 2"/>
          <p:cNvSpPr>
            <a:spLocks noGrp="1"/>
          </p:cNvSpPr>
          <p:nvPr>
            <p:ph idx="1"/>
          </p:nvPr>
        </p:nvSpPr>
        <p:spPr>
          <a:xfrm>
            <a:off x="398463" y="1770434"/>
            <a:ext cx="8348662" cy="4223966"/>
          </a:xfrm>
        </p:spPr>
        <p:txBody>
          <a:bodyPr/>
          <a:lstStyle/>
          <a:p>
            <a:pPr>
              <a:buFont typeface="Wingdings" panose="05000000000000000000" pitchFamily="2" charset="2"/>
              <a:buChar char="ü"/>
            </a:pPr>
            <a:r>
              <a:rPr lang="en-GB" b="1" dirty="0" smtClean="0"/>
              <a:t>No additional membership criteria </a:t>
            </a:r>
            <a:r>
              <a:rPr lang="en-GB" dirty="0" smtClean="0"/>
              <a:t>anymore, </a:t>
            </a:r>
          </a:p>
          <a:p>
            <a:pPr marL="0" indent="0">
              <a:buNone/>
            </a:pPr>
            <a:r>
              <a:rPr lang="en-GB" dirty="0" smtClean="0"/>
              <a:t>agency has to comply with ESG Parts II and III </a:t>
            </a:r>
          </a:p>
          <a:p>
            <a:pPr>
              <a:buFont typeface="Wingdings" panose="05000000000000000000" pitchFamily="2" charset="2"/>
              <a:buChar char="ü"/>
            </a:pPr>
            <a:endParaRPr lang="en-GB" dirty="0" smtClean="0"/>
          </a:p>
          <a:p>
            <a:pPr>
              <a:buFont typeface="Wingdings" panose="05000000000000000000" pitchFamily="2" charset="2"/>
              <a:buChar char="ü"/>
            </a:pPr>
            <a:r>
              <a:rPr lang="en-GB" dirty="0" smtClean="0"/>
              <a:t>All </a:t>
            </a:r>
            <a:r>
              <a:rPr lang="en-GB" dirty="0"/>
              <a:t>ESG standards of </a:t>
            </a:r>
            <a:r>
              <a:rPr lang="en-GB" b="1" dirty="0"/>
              <a:t>P</a:t>
            </a:r>
            <a:r>
              <a:rPr lang="en-GB" b="1" dirty="0" smtClean="0"/>
              <a:t>arts </a:t>
            </a:r>
            <a:r>
              <a:rPr lang="en-GB" b="1" dirty="0"/>
              <a:t>2 and 3 </a:t>
            </a:r>
            <a:r>
              <a:rPr lang="en-GB" dirty="0"/>
              <a:t>need to be </a:t>
            </a:r>
            <a:r>
              <a:rPr lang="en-GB" b="1" dirty="0" smtClean="0"/>
              <a:t>fully </a:t>
            </a:r>
            <a:r>
              <a:rPr lang="en-GB" b="1" dirty="0"/>
              <a:t>covered </a:t>
            </a:r>
            <a:endParaRPr lang="lt-LT" b="1" dirty="0" smtClean="0"/>
          </a:p>
          <a:p>
            <a:pPr>
              <a:buFont typeface="Wingdings" panose="05000000000000000000" pitchFamily="2" charset="2"/>
              <a:buChar char="ü"/>
            </a:pPr>
            <a:endParaRPr lang="en-GB" dirty="0" smtClean="0"/>
          </a:p>
          <a:p>
            <a:pPr>
              <a:buFont typeface="Wingdings" panose="05000000000000000000" pitchFamily="2" charset="2"/>
              <a:buChar char="ü"/>
            </a:pPr>
            <a:r>
              <a:rPr lang="en-GB" dirty="0"/>
              <a:t>Each ESG </a:t>
            </a:r>
            <a:r>
              <a:rPr lang="en-GB" b="1" dirty="0"/>
              <a:t>standard</a:t>
            </a:r>
            <a:r>
              <a:rPr lang="en-GB" dirty="0"/>
              <a:t> should be </a:t>
            </a:r>
            <a:r>
              <a:rPr lang="en-GB" b="1" dirty="0"/>
              <a:t>discussed </a:t>
            </a:r>
            <a:r>
              <a:rPr lang="en-GB" b="1" dirty="0" smtClean="0"/>
              <a:t>separately</a:t>
            </a:r>
          </a:p>
          <a:p>
            <a:pPr>
              <a:buFont typeface="Wingdings" panose="05000000000000000000" pitchFamily="2" charset="2"/>
              <a:buChar char="ü"/>
            </a:pPr>
            <a:endParaRPr lang="en-GB" dirty="0"/>
          </a:p>
          <a:p>
            <a:pPr>
              <a:buFont typeface="Wingdings" panose="05000000000000000000" pitchFamily="2" charset="2"/>
              <a:buChar char="ü"/>
            </a:pPr>
            <a:r>
              <a:rPr lang="en-GB" dirty="0"/>
              <a:t>A</a:t>
            </a:r>
            <a:r>
              <a:rPr lang="en-GB" dirty="0" smtClean="0"/>
              <a:t>ll </a:t>
            </a:r>
            <a:r>
              <a:rPr lang="en-GB" dirty="0"/>
              <a:t>quality assurance </a:t>
            </a:r>
            <a:r>
              <a:rPr lang="en-GB" dirty="0" smtClean="0"/>
              <a:t>activities</a:t>
            </a:r>
            <a:endParaRPr lang="en-GB" dirty="0"/>
          </a:p>
        </p:txBody>
      </p:sp>
      <p:sp>
        <p:nvSpPr>
          <p:cNvPr id="4" name="Date Placeholder 3"/>
          <p:cNvSpPr>
            <a:spLocks noGrp="1"/>
          </p:cNvSpPr>
          <p:nvPr>
            <p:ph type="dt" sz="half" idx="10"/>
          </p:nvPr>
        </p:nvSpPr>
        <p:spPr/>
        <p:txBody>
          <a:bodyPr/>
          <a:lstStyle/>
          <a:p>
            <a:pPr>
              <a:defRPr/>
            </a:pPr>
            <a:fld id="{78F136A6-D163-4A74-A3A8-0E068F9BF8E1}" type="datetime1">
              <a:rPr lang="fi-FI" smtClean="0"/>
              <a:pPr>
                <a:defRPr/>
              </a:pPr>
              <a:t>14.11.2016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6" name="Slide Number Placeholder 5"/>
          <p:cNvSpPr>
            <a:spLocks noGrp="1"/>
          </p:cNvSpPr>
          <p:nvPr>
            <p:ph type="sldNum" sz="quarter" idx="12"/>
          </p:nvPr>
        </p:nvSpPr>
        <p:spPr/>
        <p:txBody>
          <a:bodyPr/>
          <a:lstStyle/>
          <a:p>
            <a:pPr>
              <a:defRPr/>
            </a:pPr>
            <a:fld id="{BD3A51B6-83B9-4DB3-AD19-BF098BF5FEF0}" type="slidenum">
              <a:rPr lang="en-US" smtClean="0"/>
              <a:pPr>
                <a:defRPr/>
              </a:pPr>
              <a:t>3</a:t>
            </a:fld>
            <a:endParaRPr lang="en-US"/>
          </a:p>
        </p:txBody>
      </p:sp>
    </p:spTree>
    <p:extLst>
      <p:ext uri="{BB962C8B-B14F-4D97-AF65-F5344CB8AC3E}">
        <p14:creationId xmlns:p14="http://schemas.microsoft.com/office/powerpoint/2010/main" val="2620737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786991"/>
            <a:ext cx="8348662" cy="735421"/>
          </a:xfrm>
        </p:spPr>
        <p:txBody>
          <a:bodyPr/>
          <a:lstStyle/>
          <a:p>
            <a:r>
              <a:rPr lang="en-GB" dirty="0"/>
              <a:t>Remit of the review</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GB" b="1" u="sng" dirty="0"/>
              <a:t>The first ESG </a:t>
            </a:r>
            <a:r>
              <a:rPr lang="en-GB" b="1" u="sng" dirty="0" smtClean="0"/>
              <a:t>review:</a:t>
            </a:r>
            <a:r>
              <a:rPr lang="en-GB" b="1" dirty="0" smtClean="0"/>
              <a:t> </a:t>
            </a:r>
            <a:r>
              <a:rPr lang="en-GB" dirty="0" smtClean="0"/>
              <a:t>specific </a:t>
            </a:r>
            <a:r>
              <a:rPr lang="en-GB" dirty="0"/>
              <a:t>attention to the policies, procedures, and criteria in place. </a:t>
            </a:r>
            <a:r>
              <a:rPr lang="en-GB" dirty="0" smtClean="0"/>
              <a:t>Full evidence of concrete results in all areas may not be required at this stage e.g. completed reports of thematic analyses. However, the agency must be able to document (as in action plans with timetables) how they are able to achieve results according to all standards by the next review. </a:t>
            </a:r>
            <a:endParaRPr lang="lt-LT" dirty="0" smtClean="0"/>
          </a:p>
          <a:p>
            <a:endParaRPr lang="lt-LT" dirty="0"/>
          </a:p>
          <a:p>
            <a:pPr>
              <a:buFont typeface="Wingdings" panose="05000000000000000000" pitchFamily="2" charset="2"/>
              <a:buChar char="ü"/>
            </a:pPr>
            <a:r>
              <a:rPr lang="en-GB" b="1" u="sng" dirty="0" smtClean="0"/>
              <a:t>The </a:t>
            </a:r>
            <a:r>
              <a:rPr lang="en-GB" b="1" u="sng" dirty="0"/>
              <a:t>second and subsequent </a:t>
            </a:r>
            <a:r>
              <a:rPr lang="en-GB" b="1" u="sng" dirty="0" smtClean="0"/>
              <a:t>reviews:</a:t>
            </a:r>
            <a:r>
              <a:rPr lang="en-GB" b="1" dirty="0" smtClean="0"/>
              <a:t> </a:t>
            </a:r>
            <a:r>
              <a:rPr lang="en-GB" dirty="0" smtClean="0"/>
              <a:t>clear </a:t>
            </a:r>
            <a:r>
              <a:rPr lang="en-GB" dirty="0"/>
              <a:t>evidence of results in all areas. </a:t>
            </a:r>
            <a:r>
              <a:rPr lang="en-GB" dirty="0" smtClean="0"/>
              <a:t>Further </a:t>
            </a:r>
            <a:r>
              <a:rPr lang="en-GB" dirty="0"/>
              <a:t>reviews will need to acknowledge progress from the previous </a:t>
            </a:r>
            <a:r>
              <a:rPr lang="en-GB" dirty="0" smtClean="0"/>
              <a:t>review - mandatory </a:t>
            </a:r>
            <a:r>
              <a:rPr lang="en-GB" dirty="0"/>
              <a:t>element in both the SAR and the panel report. </a:t>
            </a:r>
            <a:endParaRPr lang="en-GB" dirty="0" smtClean="0"/>
          </a:p>
          <a:p>
            <a:pPr marL="0" indent="0">
              <a:buNone/>
            </a:pPr>
            <a:endParaRPr lang="en-GB" dirty="0"/>
          </a:p>
          <a:p>
            <a:pPr marL="0" indent="0">
              <a:buNone/>
            </a:pPr>
            <a:r>
              <a:rPr lang="en-GB" sz="1500" dirty="0"/>
              <a:t>A</a:t>
            </a:r>
            <a:r>
              <a:rPr lang="en-GB" sz="1500" dirty="0" smtClean="0"/>
              <a:t>ll </a:t>
            </a:r>
            <a:r>
              <a:rPr lang="en-GB" sz="1500" dirty="0"/>
              <a:t>reviews – whether first, second, or subsequent – </a:t>
            </a:r>
            <a:r>
              <a:rPr lang="en-GB" sz="1500" dirty="0" smtClean="0"/>
              <a:t>must always have </a:t>
            </a:r>
          </a:p>
          <a:p>
            <a:pPr marL="0" indent="0">
              <a:buNone/>
            </a:pPr>
            <a:r>
              <a:rPr lang="en-GB" sz="1500" dirty="0" smtClean="0"/>
              <a:t>a </a:t>
            </a:r>
            <a:r>
              <a:rPr lang="en-GB" sz="1500" dirty="0"/>
              <a:t>developmental approach and aim at </a:t>
            </a:r>
            <a:r>
              <a:rPr lang="en-GB" sz="1500" dirty="0" smtClean="0"/>
              <a:t>constant enhancement of </a:t>
            </a:r>
            <a:r>
              <a:rPr lang="en-GB" sz="1500" dirty="0"/>
              <a:t>the agencies. </a:t>
            </a:r>
          </a:p>
        </p:txBody>
      </p:sp>
      <p:sp>
        <p:nvSpPr>
          <p:cNvPr id="4" name="Date Placeholder 3"/>
          <p:cNvSpPr>
            <a:spLocks noGrp="1"/>
          </p:cNvSpPr>
          <p:nvPr>
            <p:ph type="dt" sz="half" idx="10"/>
          </p:nvPr>
        </p:nvSpPr>
        <p:spPr/>
        <p:txBody>
          <a:bodyPr/>
          <a:lstStyle/>
          <a:p>
            <a:pPr>
              <a:defRPr/>
            </a:pPr>
            <a:fld id="{78F136A6-D163-4A74-A3A8-0E068F9BF8E1}" type="datetime1">
              <a:rPr lang="fi-FI" smtClean="0"/>
              <a:pPr>
                <a:defRPr/>
              </a:pPr>
              <a:t>14.11.2016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6" name="Slide Number Placeholder 5"/>
          <p:cNvSpPr>
            <a:spLocks noGrp="1"/>
          </p:cNvSpPr>
          <p:nvPr>
            <p:ph type="sldNum" sz="quarter" idx="12"/>
          </p:nvPr>
        </p:nvSpPr>
        <p:spPr/>
        <p:txBody>
          <a:bodyPr/>
          <a:lstStyle/>
          <a:p>
            <a:pPr>
              <a:defRPr/>
            </a:pPr>
            <a:fld id="{BD3A51B6-83B9-4DB3-AD19-BF098BF5FEF0}" type="slidenum">
              <a:rPr lang="en-US" smtClean="0"/>
              <a:pPr>
                <a:defRPr/>
              </a:pPr>
              <a:t>4</a:t>
            </a:fld>
            <a:endParaRPr lang="en-US" dirty="0"/>
          </a:p>
        </p:txBody>
      </p:sp>
      <p:pic>
        <p:nvPicPr>
          <p:cNvPr id="7" name="Picture 6"/>
          <p:cNvPicPr>
            <a:picLocks noChangeAspect="1"/>
          </p:cNvPicPr>
          <p:nvPr/>
        </p:nvPicPr>
        <p:blipFill>
          <a:blip r:embed="rId3"/>
          <a:stretch>
            <a:fillRect/>
          </a:stretch>
        </p:blipFill>
        <p:spPr>
          <a:xfrm>
            <a:off x="7190627" y="5048841"/>
            <a:ext cx="1585821" cy="1320800"/>
          </a:xfrm>
          <a:prstGeom prst="rect">
            <a:avLst/>
          </a:prstGeom>
        </p:spPr>
      </p:pic>
    </p:spTree>
    <p:extLst>
      <p:ext uri="{BB962C8B-B14F-4D97-AF65-F5344CB8AC3E}">
        <p14:creationId xmlns:p14="http://schemas.microsoft.com/office/powerpoint/2010/main" val="1567048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612371"/>
            <a:ext cx="8348662" cy="661954"/>
          </a:xfrm>
        </p:spPr>
        <p:txBody>
          <a:bodyPr/>
          <a:lstStyle/>
          <a:p>
            <a:pPr algn="ctr"/>
            <a:r>
              <a:rPr lang="en-GB" dirty="0"/>
              <a:t>Review panel</a:t>
            </a:r>
          </a:p>
        </p:txBody>
      </p:sp>
      <p:sp>
        <p:nvSpPr>
          <p:cNvPr id="4" name="Date Placeholder 3"/>
          <p:cNvSpPr>
            <a:spLocks noGrp="1"/>
          </p:cNvSpPr>
          <p:nvPr>
            <p:ph type="dt" sz="half" idx="10"/>
          </p:nvPr>
        </p:nvSpPr>
        <p:spPr/>
        <p:txBody>
          <a:bodyPr/>
          <a:lstStyle/>
          <a:p>
            <a:pPr>
              <a:defRPr/>
            </a:pPr>
            <a:fld id="{78F136A6-D163-4A74-A3A8-0E068F9BF8E1}" type="datetime1">
              <a:rPr lang="fi-FI" smtClean="0"/>
              <a:pPr>
                <a:defRPr/>
              </a:pPr>
              <a:t>14.11.2016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6" name="Slide Number Placeholder 5"/>
          <p:cNvSpPr>
            <a:spLocks noGrp="1"/>
          </p:cNvSpPr>
          <p:nvPr>
            <p:ph type="sldNum" sz="quarter" idx="12"/>
          </p:nvPr>
        </p:nvSpPr>
        <p:spPr/>
        <p:txBody>
          <a:bodyPr/>
          <a:lstStyle/>
          <a:p>
            <a:pPr>
              <a:defRPr/>
            </a:pPr>
            <a:fld id="{BD3A51B6-83B9-4DB3-AD19-BF098BF5FEF0}" type="slidenum">
              <a:rPr lang="en-US" smtClean="0"/>
              <a:pPr>
                <a:defRPr/>
              </a:pPr>
              <a:t>5</a:t>
            </a:fld>
            <a:endParaRPr lang="en-US"/>
          </a:p>
        </p:txBody>
      </p:sp>
      <p:sp>
        <p:nvSpPr>
          <p:cNvPr id="3" name="Content Placeholder 2"/>
          <p:cNvSpPr>
            <a:spLocks noGrp="1"/>
          </p:cNvSpPr>
          <p:nvPr>
            <p:ph idx="1"/>
          </p:nvPr>
        </p:nvSpPr>
        <p:spPr>
          <a:xfrm>
            <a:off x="398463" y="1595336"/>
            <a:ext cx="8348662" cy="4399065"/>
          </a:xfrm>
        </p:spPr>
        <p:txBody>
          <a:bodyPr>
            <a:normAutofit/>
          </a:bodyPr>
          <a:lstStyle/>
          <a:p>
            <a:pPr>
              <a:buFont typeface="Wingdings" panose="05000000000000000000" pitchFamily="2" charset="2"/>
              <a:buChar char="ü"/>
            </a:pPr>
            <a:r>
              <a:rPr lang="en-GB" b="1" u="sng" dirty="0" smtClean="0"/>
              <a:t>4 panel members </a:t>
            </a:r>
            <a:r>
              <a:rPr lang="en-GB" u="sng" dirty="0" smtClean="0"/>
              <a:t>instead of 5:</a:t>
            </a:r>
          </a:p>
          <a:p>
            <a:pPr>
              <a:buFont typeface="Wingdings" panose="05000000000000000000" pitchFamily="2" charset="2"/>
              <a:buChar char="ü"/>
            </a:pPr>
            <a:endParaRPr lang="en-GB" dirty="0" smtClean="0"/>
          </a:p>
          <a:p>
            <a:pPr lvl="1">
              <a:buFontTx/>
              <a:buChar char="-"/>
            </a:pPr>
            <a:r>
              <a:rPr lang="en-GB" dirty="0" smtClean="0"/>
              <a:t>one or two </a:t>
            </a:r>
            <a:r>
              <a:rPr lang="en-GB" b="1" dirty="0"/>
              <a:t>quality assurance professionals</a:t>
            </a:r>
            <a:r>
              <a:rPr lang="en-GB" dirty="0"/>
              <a:t> (at least one should be currently employed by a QA agency and both having been engaged in quality assurance within the past 5 years);</a:t>
            </a:r>
          </a:p>
          <a:p>
            <a:pPr lvl="1">
              <a:buFontTx/>
              <a:buChar char="-"/>
            </a:pPr>
            <a:r>
              <a:rPr lang="en-GB" b="1" dirty="0" smtClean="0"/>
              <a:t>academic </a:t>
            </a:r>
            <a:r>
              <a:rPr lang="en-GB" dirty="0" smtClean="0"/>
              <a:t>currently employed at </a:t>
            </a:r>
            <a:r>
              <a:rPr lang="en-GB" dirty="0"/>
              <a:t>a higher education institution; </a:t>
            </a:r>
          </a:p>
          <a:p>
            <a:pPr lvl="1">
              <a:buFontTx/>
              <a:buChar char="-"/>
            </a:pPr>
            <a:r>
              <a:rPr lang="en-GB" b="1" dirty="0"/>
              <a:t>student member</a:t>
            </a:r>
            <a:r>
              <a:rPr lang="en-GB" dirty="0"/>
              <a:t>.</a:t>
            </a:r>
          </a:p>
          <a:p>
            <a:pPr marL="0" indent="0">
              <a:buNone/>
            </a:pPr>
            <a:endParaRPr lang="en-GB" dirty="0"/>
          </a:p>
          <a:p>
            <a:pPr>
              <a:buFont typeface="Wingdings" panose="05000000000000000000" pitchFamily="2" charset="2"/>
              <a:buChar char="ü"/>
            </a:pPr>
            <a:r>
              <a:rPr lang="en-GB" dirty="0"/>
              <a:t>When requested or when considered particularly pertinent, other stakeholders e.g. </a:t>
            </a:r>
            <a:r>
              <a:rPr lang="en-GB" b="1" dirty="0"/>
              <a:t>representative of the labour market</a:t>
            </a:r>
            <a:r>
              <a:rPr lang="en-GB" dirty="0"/>
              <a:t> may be included instead of the second quality assurance professional or in addition to the four panel members.</a:t>
            </a:r>
          </a:p>
          <a:p>
            <a:pPr>
              <a:buFont typeface="Wingdings" panose="05000000000000000000" pitchFamily="2" charset="2"/>
              <a:buChar char="ü"/>
            </a:pPr>
            <a:endParaRPr lang="en-GB" dirty="0"/>
          </a:p>
        </p:txBody>
      </p:sp>
    </p:spTree>
    <p:extLst>
      <p:ext uri="{BB962C8B-B14F-4D97-AF65-F5344CB8AC3E}">
        <p14:creationId xmlns:p14="http://schemas.microsoft.com/office/powerpoint/2010/main" val="76368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05" y="417887"/>
            <a:ext cx="8348662" cy="752838"/>
          </a:xfrm>
        </p:spPr>
        <p:txBody>
          <a:bodyPr/>
          <a:lstStyle/>
          <a:p>
            <a:pPr algn="ctr"/>
            <a:endParaRPr lang="en-GB"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14.11.2016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6</a:t>
            </a:fld>
            <a:endParaRPr lang="en-US"/>
          </a:p>
        </p:txBody>
      </p:sp>
      <p:pic>
        <p:nvPicPr>
          <p:cNvPr id="5124" name="Picture 4" descr="Image result for big puzzl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79538" y="417887"/>
            <a:ext cx="6156056" cy="587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78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8674" y="844731"/>
            <a:ext cx="8717280" cy="5512525"/>
          </a:xfrm>
        </p:spPr>
        <p:txBody>
          <a:bodyPr>
            <a:noAutofit/>
          </a:bodyPr>
          <a:lstStyle/>
          <a:p>
            <a:pPr>
              <a:buSzPct val="82000"/>
              <a:buFont typeface="Wingdings" panose="05000000000000000000" pitchFamily="2" charset="2"/>
              <a:buChar char="q"/>
            </a:pPr>
            <a:r>
              <a:rPr lang="en-GB" sz="1600" dirty="0" smtClean="0"/>
              <a:t>All </a:t>
            </a:r>
            <a:r>
              <a:rPr lang="en-GB" sz="1600" dirty="0"/>
              <a:t>panel members must have been </a:t>
            </a:r>
            <a:r>
              <a:rPr lang="en-GB" sz="1600" b="1" dirty="0">
                <a:solidFill>
                  <a:schemeClr val="accent1"/>
                </a:solidFill>
                <a:cs typeface="+mj-cs"/>
              </a:rPr>
              <a:t>trained by ENQA</a:t>
            </a:r>
            <a:r>
              <a:rPr lang="en-GB" sz="1600" b="1" dirty="0" smtClean="0"/>
              <a:t>. </a:t>
            </a:r>
          </a:p>
          <a:p>
            <a:pPr>
              <a:buSzPct val="82000"/>
              <a:buFont typeface="Wingdings" panose="05000000000000000000" pitchFamily="2" charset="2"/>
              <a:buChar char="q"/>
            </a:pPr>
            <a:r>
              <a:rPr lang="en-GB" sz="1600" dirty="0" smtClean="0"/>
              <a:t>At </a:t>
            </a:r>
            <a:r>
              <a:rPr lang="en-GB" sz="1600" dirty="0"/>
              <a:t>least </a:t>
            </a:r>
            <a:r>
              <a:rPr lang="en-GB" sz="1600" b="1" dirty="0">
                <a:solidFill>
                  <a:schemeClr val="accent1"/>
                </a:solidFill>
                <a:cs typeface="+mj-cs"/>
              </a:rPr>
              <a:t>2 </a:t>
            </a:r>
            <a:r>
              <a:rPr lang="en-GB" sz="1600" dirty="0" smtClean="0"/>
              <a:t>panel </a:t>
            </a:r>
            <a:r>
              <a:rPr lang="en-GB" sz="1600" dirty="0"/>
              <a:t>members </a:t>
            </a:r>
            <a:r>
              <a:rPr lang="en-GB" sz="1600" dirty="0" smtClean="0"/>
              <a:t>from </a:t>
            </a:r>
            <a:r>
              <a:rPr lang="en-GB" sz="1600" b="1" dirty="0">
                <a:solidFill>
                  <a:schemeClr val="accent1"/>
                </a:solidFill>
                <a:cs typeface="+mj-cs"/>
              </a:rPr>
              <a:t>outside the national system </a:t>
            </a:r>
            <a:r>
              <a:rPr lang="en-GB" sz="1600" dirty="0"/>
              <a:t>of the </a:t>
            </a:r>
            <a:r>
              <a:rPr lang="en-GB" sz="1600" dirty="0" smtClean="0"/>
              <a:t>agency.</a:t>
            </a:r>
          </a:p>
          <a:p>
            <a:pPr>
              <a:buSzPct val="82000"/>
              <a:buFont typeface="Wingdings" panose="05000000000000000000" pitchFamily="2" charset="2"/>
              <a:buChar char="q"/>
            </a:pPr>
            <a:r>
              <a:rPr lang="en-GB" sz="1600" dirty="0" smtClean="0"/>
              <a:t>The </a:t>
            </a:r>
            <a:r>
              <a:rPr lang="en-GB" sz="1600" dirty="0"/>
              <a:t>review chair and the review secretary may not come from the same </a:t>
            </a:r>
            <a:r>
              <a:rPr lang="en-GB" sz="1600" dirty="0" smtClean="0"/>
              <a:t>country</a:t>
            </a:r>
          </a:p>
          <a:p>
            <a:pPr>
              <a:buSzPct val="82000"/>
              <a:buFont typeface="Wingdings" panose="05000000000000000000" pitchFamily="2" charset="2"/>
              <a:buChar char="q"/>
            </a:pPr>
            <a:r>
              <a:rPr lang="en-GB" sz="1600" dirty="0"/>
              <a:t>T</a:t>
            </a:r>
            <a:r>
              <a:rPr lang="en-GB" sz="1600" dirty="0" smtClean="0"/>
              <a:t>he </a:t>
            </a:r>
            <a:r>
              <a:rPr lang="en-GB" sz="1600" dirty="0"/>
              <a:t>review chair should not come from the country of the agency under review </a:t>
            </a:r>
            <a:endParaRPr lang="en-GB" sz="1600" dirty="0" smtClean="0"/>
          </a:p>
          <a:p>
            <a:pPr>
              <a:buSzPct val="82000"/>
              <a:buFont typeface="Wingdings" panose="05000000000000000000" pitchFamily="2" charset="2"/>
              <a:buChar char="q"/>
            </a:pPr>
            <a:r>
              <a:rPr lang="en-GB" sz="1600" dirty="0" smtClean="0"/>
              <a:t>At </a:t>
            </a:r>
            <a:r>
              <a:rPr lang="en-GB" sz="1600" dirty="0"/>
              <a:t>least one member </a:t>
            </a:r>
            <a:r>
              <a:rPr lang="en-GB" sz="1600" dirty="0" smtClean="0"/>
              <a:t>has </a:t>
            </a:r>
            <a:r>
              <a:rPr lang="en-GB" sz="1600" dirty="0"/>
              <a:t>good </a:t>
            </a:r>
            <a:r>
              <a:rPr lang="en-GB" sz="1600" b="1" dirty="0">
                <a:solidFill>
                  <a:schemeClr val="accent1"/>
                </a:solidFill>
                <a:cs typeface="+mj-cs"/>
              </a:rPr>
              <a:t>knowledge and understanding of the higher education and quality assurance system </a:t>
            </a:r>
            <a:r>
              <a:rPr lang="en-GB" sz="1600" dirty="0"/>
              <a:t>in which the agency (predominantly) operates.</a:t>
            </a:r>
          </a:p>
          <a:p>
            <a:pPr>
              <a:buSzPct val="82000"/>
              <a:buFont typeface="Wingdings" panose="05000000000000000000" pitchFamily="2" charset="2"/>
              <a:buChar char="q"/>
            </a:pPr>
            <a:r>
              <a:rPr lang="en-GB" sz="1600" dirty="0"/>
              <a:t>At least one panel member has </a:t>
            </a:r>
            <a:r>
              <a:rPr lang="en-GB" sz="1600" b="1" dirty="0">
                <a:solidFill>
                  <a:schemeClr val="accent1"/>
                </a:solidFill>
                <a:cs typeface="+mj-cs"/>
              </a:rPr>
              <a:t>fluent knowledge of the main working language </a:t>
            </a:r>
            <a:r>
              <a:rPr lang="en-GB" sz="1600" dirty="0" smtClean="0"/>
              <a:t>of </a:t>
            </a:r>
            <a:r>
              <a:rPr lang="en-GB" sz="1600" dirty="0"/>
              <a:t>the agency and/or the language of the country in which the agency (predominantly) operates.</a:t>
            </a:r>
          </a:p>
          <a:p>
            <a:pPr>
              <a:buSzPct val="82000"/>
              <a:buFont typeface="Wingdings" panose="05000000000000000000" pitchFamily="2" charset="2"/>
              <a:buChar char="q"/>
            </a:pPr>
            <a:r>
              <a:rPr lang="en-GB" sz="1600" b="1" dirty="0">
                <a:solidFill>
                  <a:schemeClr val="accent1"/>
                </a:solidFill>
                <a:cs typeface="+mj-cs"/>
              </a:rPr>
              <a:t>Gender balance </a:t>
            </a:r>
            <a:r>
              <a:rPr lang="en-GB" sz="1600" dirty="0"/>
              <a:t>is taken into </a:t>
            </a:r>
            <a:r>
              <a:rPr lang="en-GB" sz="1600" dirty="0" smtClean="0"/>
              <a:t>consideration. </a:t>
            </a:r>
            <a:r>
              <a:rPr lang="en-GB" sz="1600" dirty="0"/>
              <a:t>A </a:t>
            </a:r>
            <a:r>
              <a:rPr lang="en-GB" sz="1600" dirty="0" smtClean="0"/>
              <a:t>panel </a:t>
            </a:r>
            <a:r>
              <a:rPr lang="en-GB" sz="1600" dirty="0"/>
              <a:t>never has only male or only female members. </a:t>
            </a:r>
          </a:p>
          <a:p>
            <a:pPr>
              <a:buSzPct val="82000"/>
              <a:buFont typeface="Wingdings" panose="05000000000000000000" pitchFamily="2" charset="2"/>
              <a:buChar char="q"/>
            </a:pPr>
            <a:r>
              <a:rPr lang="en-GB" sz="1600" dirty="0"/>
              <a:t>No current nor former members </a:t>
            </a:r>
            <a:r>
              <a:rPr lang="en-GB" sz="1600" dirty="0" smtClean="0"/>
              <a:t>(last </a:t>
            </a:r>
            <a:r>
              <a:rPr lang="en-GB" sz="1600" dirty="0"/>
              <a:t>five years) of staff of the agency under review can take part in the review panel.</a:t>
            </a:r>
          </a:p>
          <a:p>
            <a:pPr>
              <a:buSzPct val="82000"/>
              <a:buFont typeface="Wingdings" panose="05000000000000000000" pitchFamily="2" charset="2"/>
              <a:buChar char="q"/>
            </a:pPr>
            <a:r>
              <a:rPr lang="en-GB" sz="1600" dirty="0"/>
              <a:t>Current members of the ENQA Board are not eligible to serve as reviewers in </a:t>
            </a:r>
            <a:r>
              <a:rPr lang="en-GB" sz="1600" dirty="0" smtClean="0"/>
              <a:t>ENQA </a:t>
            </a:r>
            <a:r>
              <a:rPr lang="en-GB" sz="1600" dirty="0"/>
              <a:t>Agency Reviews.</a:t>
            </a:r>
          </a:p>
          <a:p>
            <a:pPr>
              <a:buSzPct val="82000"/>
              <a:buFont typeface="Wingdings" panose="05000000000000000000" pitchFamily="2" charset="2"/>
              <a:buChar char="q"/>
            </a:pPr>
            <a:r>
              <a:rPr lang="en-GB" sz="1600" dirty="0"/>
              <a:t>The review chair will have </a:t>
            </a:r>
            <a:r>
              <a:rPr lang="en-GB" sz="1600" b="1" dirty="0">
                <a:solidFill>
                  <a:schemeClr val="accent1"/>
                </a:solidFill>
                <a:cs typeface="+mj-cs"/>
              </a:rPr>
              <a:t>previous experience </a:t>
            </a:r>
            <a:r>
              <a:rPr lang="en-GB" sz="1600" dirty="0"/>
              <a:t>taking part in an ENQA </a:t>
            </a:r>
            <a:r>
              <a:rPr lang="en-GB" sz="1600" dirty="0" smtClean="0"/>
              <a:t>Agency </a:t>
            </a:r>
            <a:r>
              <a:rPr lang="en-GB" sz="1600" dirty="0"/>
              <a:t>Review.</a:t>
            </a:r>
          </a:p>
          <a:p>
            <a:pPr>
              <a:buSzPct val="82000"/>
              <a:buFont typeface="Wingdings" panose="05000000000000000000" pitchFamily="2" charset="2"/>
              <a:buChar char="q"/>
            </a:pPr>
            <a:r>
              <a:rPr lang="en-GB" sz="1600" dirty="0"/>
              <a:t>The review secretary will normally have previous experience taking part in an ENQA </a:t>
            </a:r>
            <a:r>
              <a:rPr lang="en-GB" sz="1600" dirty="0" smtClean="0"/>
              <a:t>Agency </a:t>
            </a:r>
            <a:r>
              <a:rPr lang="en-GB" sz="1600" dirty="0"/>
              <a:t>Review.</a:t>
            </a:r>
          </a:p>
          <a:p>
            <a:pPr>
              <a:buSzPct val="82000"/>
              <a:buFont typeface="Wingdings" panose="05000000000000000000" pitchFamily="2" charset="2"/>
              <a:buChar char="q"/>
            </a:pPr>
            <a:r>
              <a:rPr lang="en-GB" sz="1600" dirty="0"/>
              <a:t>Whenever possible, at least one panel member will </a:t>
            </a:r>
            <a:r>
              <a:rPr lang="en-GB" sz="1600" b="1" dirty="0" smtClean="0">
                <a:solidFill>
                  <a:schemeClr val="accent1"/>
                </a:solidFill>
                <a:cs typeface="+mj-cs"/>
              </a:rPr>
              <a:t>not have previously participated</a:t>
            </a:r>
            <a:r>
              <a:rPr lang="en-GB" sz="1600" dirty="0" smtClean="0"/>
              <a:t> in </a:t>
            </a:r>
            <a:r>
              <a:rPr lang="en-GB" sz="1600" dirty="0"/>
              <a:t>an ENQA Agency Review</a:t>
            </a:r>
            <a:r>
              <a:rPr lang="en-GB" sz="1600" dirty="0" smtClean="0"/>
              <a:t>.</a:t>
            </a:r>
            <a:endParaRPr lang="en-GB" sz="1600"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14.11.2016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7</a:t>
            </a:fld>
            <a:endParaRPr lang="en-US"/>
          </a:p>
        </p:txBody>
      </p:sp>
    </p:spTree>
    <p:extLst>
      <p:ext uri="{BB962C8B-B14F-4D97-AF65-F5344CB8AC3E}">
        <p14:creationId xmlns:p14="http://schemas.microsoft.com/office/powerpoint/2010/main" val="2314328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606109"/>
            <a:ext cx="8348662" cy="699407"/>
          </a:xfrm>
        </p:spPr>
        <p:txBody>
          <a:bodyPr/>
          <a:lstStyle/>
          <a:p>
            <a:pPr algn="ctr"/>
            <a:r>
              <a:rPr lang="en-GB" dirty="0" smtClean="0"/>
              <a:t>ENQA review </a:t>
            </a:r>
            <a:r>
              <a:rPr lang="en-GB" dirty="0"/>
              <a:t>coordinator </a:t>
            </a:r>
          </a:p>
        </p:txBody>
      </p:sp>
      <p:sp>
        <p:nvSpPr>
          <p:cNvPr id="3" name="Content Placeholder 2"/>
          <p:cNvSpPr>
            <a:spLocks noGrp="1"/>
          </p:cNvSpPr>
          <p:nvPr>
            <p:ph idx="1"/>
          </p:nvPr>
        </p:nvSpPr>
        <p:spPr>
          <a:xfrm>
            <a:off x="398463" y="1558835"/>
            <a:ext cx="8348662" cy="4435566"/>
          </a:xfrm>
        </p:spPr>
        <p:txBody>
          <a:bodyPr>
            <a:normAutofit lnSpcReduction="10000"/>
          </a:bodyPr>
          <a:lstStyle/>
          <a:p>
            <a:pPr marL="0" indent="0">
              <a:buNone/>
            </a:pPr>
            <a:r>
              <a:rPr lang="en-GB" dirty="0" smtClean="0"/>
              <a:t>Monitoring (integrity of the process) and support role: </a:t>
            </a:r>
          </a:p>
          <a:p>
            <a:pPr>
              <a:buFont typeface="Wingdings" panose="05000000000000000000" pitchFamily="2" charset="2"/>
              <a:buChar char="ü"/>
            </a:pPr>
            <a:endParaRPr lang="en-GB" dirty="0" smtClean="0"/>
          </a:p>
          <a:p>
            <a:pPr>
              <a:buFont typeface="Wingdings" panose="05000000000000000000" pitchFamily="2" charset="2"/>
              <a:buChar char="ü"/>
            </a:pPr>
            <a:r>
              <a:rPr lang="en-GB" b="1" dirty="0"/>
              <a:t>C</a:t>
            </a:r>
            <a:r>
              <a:rPr lang="en-GB" b="1" dirty="0" smtClean="0"/>
              <a:t>hecks the SAR </a:t>
            </a:r>
            <a:r>
              <a:rPr lang="en-GB" dirty="0" smtClean="0"/>
              <a:t>–</a:t>
            </a:r>
            <a:r>
              <a:rPr lang="en-GB" b="1" dirty="0" smtClean="0"/>
              <a:t> </a:t>
            </a:r>
            <a:r>
              <a:rPr lang="en-GB" dirty="0" smtClean="0"/>
              <a:t>not to </a:t>
            </a:r>
            <a:r>
              <a:rPr lang="en-GB" dirty="0"/>
              <a:t>judge the content </a:t>
            </a:r>
            <a:r>
              <a:rPr lang="en-GB" dirty="0" smtClean="0"/>
              <a:t>but to ensure that it provides </a:t>
            </a:r>
            <a:r>
              <a:rPr lang="en-GB" dirty="0"/>
              <a:t>sufficient information </a:t>
            </a:r>
            <a:r>
              <a:rPr lang="en-GB" dirty="0" smtClean="0"/>
              <a:t>and </a:t>
            </a:r>
            <a:r>
              <a:rPr lang="en-GB" dirty="0"/>
              <a:t>conforms to </a:t>
            </a:r>
            <a:r>
              <a:rPr lang="en-GB" dirty="0" smtClean="0"/>
              <a:t>the Guidelines </a:t>
            </a:r>
          </a:p>
          <a:p>
            <a:pPr>
              <a:buFont typeface="Wingdings" panose="05000000000000000000" pitchFamily="2" charset="2"/>
              <a:buChar char="ü"/>
            </a:pPr>
            <a:endParaRPr lang="en-GB" dirty="0" smtClean="0"/>
          </a:p>
          <a:p>
            <a:pPr>
              <a:buFont typeface="Wingdings" panose="05000000000000000000" pitchFamily="2" charset="2"/>
              <a:buChar char="ü"/>
            </a:pPr>
            <a:r>
              <a:rPr lang="en-GB" dirty="0" smtClean="0"/>
              <a:t>Supports </a:t>
            </a:r>
            <a:r>
              <a:rPr lang="en-GB" dirty="0"/>
              <a:t>the panel in the </a:t>
            </a:r>
            <a:r>
              <a:rPr lang="en-GB" b="1" dirty="0"/>
              <a:t>practical </a:t>
            </a:r>
            <a:r>
              <a:rPr lang="en-GB" b="1" dirty="0" smtClean="0"/>
              <a:t>arrangements</a:t>
            </a:r>
          </a:p>
          <a:p>
            <a:pPr>
              <a:buFont typeface="Wingdings" panose="05000000000000000000" pitchFamily="2" charset="2"/>
              <a:buChar char="ü"/>
            </a:pPr>
            <a:endParaRPr lang="en-GB" b="1" dirty="0" smtClean="0"/>
          </a:p>
          <a:p>
            <a:pPr>
              <a:buFont typeface="Wingdings" panose="05000000000000000000" pitchFamily="2" charset="2"/>
              <a:buChar char="ü"/>
            </a:pPr>
            <a:r>
              <a:rPr lang="en-GB" b="1" dirty="0" smtClean="0"/>
              <a:t>Attends </a:t>
            </a:r>
            <a:r>
              <a:rPr lang="en-GB" b="1" dirty="0"/>
              <a:t>the site visit </a:t>
            </a:r>
            <a:r>
              <a:rPr lang="en-GB" dirty="0" smtClean="0"/>
              <a:t>to </a:t>
            </a:r>
            <a:r>
              <a:rPr lang="en-GB" dirty="0"/>
              <a:t>ensure that ENQA’s </a:t>
            </a:r>
            <a:r>
              <a:rPr lang="en-GB" dirty="0" smtClean="0"/>
              <a:t>expectations </a:t>
            </a:r>
            <a:r>
              <a:rPr lang="en-GB" dirty="0"/>
              <a:t>of the review are </a:t>
            </a:r>
            <a:r>
              <a:rPr lang="en-GB" dirty="0" smtClean="0"/>
              <a:t>considered</a:t>
            </a:r>
            <a:r>
              <a:rPr lang="lt-LT" dirty="0" smtClean="0"/>
              <a:t>, </a:t>
            </a:r>
            <a:r>
              <a:rPr lang="lt-LT" dirty="0" err="1"/>
              <a:t>supports</a:t>
            </a:r>
            <a:r>
              <a:rPr lang="lt-LT" dirty="0"/>
              <a:t> </a:t>
            </a:r>
            <a:r>
              <a:rPr lang="lt-LT" dirty="0" err="1"/>
              <a:t>the</a:t>
            </a:r>
            <a:r>
              <a:rPr lang="lt-LT" dirty="0"/>
              <a:t> </a:t>
            </a:r>
            <a:r>
              <a:rPr lang="lt-LT" dirty="0" err="1"/>
              <a:t>panel</a:t>
            </a:r>
            <a:r>
              <a:rPr lang="en-GB" dirty="0"/>
              <a:t> </a:t>
            </a:r>
          </a:p>
          <a:p>
            <a:pPr>
              <a:buFont typeface="Wingdings" panose="05000000000000000000" pitchFamily="2" charset="2"/>
              <a:buChar char="ü"/>
            </a:pPr>
            <a:endParaRPr lang="en-GB" b="1" dirty="0" smtClean="0"/>
          </a:p>
          <a:p>
            <a:pPr>
              <a:buFont typeface="Wingdings" panose="05000000000000000000" pitchFamily="2" charset="2"/>
              <a:buChar char="ü"/>
            </a:pPr>
            <a:r>
              <a:rPr lang="en-GB" b="1" dirty="0" smtClean="0"/>
              <a:t>Pre-screens the</a:t>
            </a:r>
            <a:r>
              <a:rPr lang="en-GB" dirty="0" smtClean="0"/>
              <a:t> </a:t>
            </a:r>
            <a:r>
              <a:rPr lang="en-GB" b="1" dirty="0"/>
              <a:t>draft </a:t>
            </a:r>
            <a:r>
              <a:rPr lang="en-GB" b="1" dirty="0" smtClean="0"/>
              <a:t>report</a:t>
            </a:r>
            <a:r>
              <a:rPr lang="en-GB" dirty="0" smtClean="0"/>
              <a:t> </a:t>
            </a:r>
            <a:r>
              <a:rPr lang="en-GB" dirty="0"/>
              <a:t>for consistency, clarity and </a:t>
            </a:r>
            <a:r>
              <a:rPr lang="en-GB" dirty="0" smtClean="0"/>
              <a:t>language</a:t>
            </a:r>
          </a:p>
          <a:p>
            <a:pPr marL="0" indent="0">
              <a:buNone/>
            </a:pPr>
            <a:endParaRPr lang="en-GB" dirty="0" smtClean="0"/>
          </a:p>
          <a:p>
            <a:pPr marL="0" indent="0">
              <a:buNone/>
            </a:pPr>
            <a:endParaRPr lang="en-GB" dirty="0"/>
          </a:p>
          <a:p>
            <a:pPr marL="0" indent="0">
              <a:buNone/>
            </a:pPr>
            <a:r>
              <a:rPr lang="en-GB" b="1" dirty="0" smtClean="0"/>
              <a:t>BUT</a:t>
            </a:r>
            <a:r>
              <a:rPr lang="en-GB" dirty="0" smtClean="0"/>
              <a:t> not taking the role of the secretary in terms of notes, report writing etc. </a:t>
            </a:r>
            <a:endParaRPr lang="en-GB" dirty="0"/>
          </a:p>
        </p:txBody>
      </p:sp>
      <p:sp>
        <p:nvSpPr>
          <p:cNvPr id="4" name="Date Placeholder 3"/>
          <p:cNvSpPr>
            <a:spLocks noGrp="1"/>
          </p:cNvSpPr>
          <p:nvPr>
            <p:ph type="dt" sz="half" idx="10"/>
          </p:nvPr>
        </p:nvSpPr>
        <p:spPr/>
        <p:txBody>
          <a:bodyPr/>
          <a:lstStyle/>
          <a:p>
            <a:pPr>
              <a:defRPr/>
            </a:pPr>
            <a:fld id="{78F136A6-D163-4A74-A3A8-0E068F9BF8E1}" type="datetime1">
              <a:rPr lang="fi-FI" smtClean="0"/>
              <a:pPr>
                <a:defRPr/>
              </a:pPr>
              <a:t>14.11.2016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6" name="Slide Number Placeholder 5"/>
          <p:cNvSpPr>
            <a:spLocks noGrp="1"/>
          </p:cNvSpPr>
          <p:nvPr>
            <p:ph type="sldNum" sz="quarter" idx="12"/>
          </p:nvPr>
        </p:nvSpPr>
        <p:spPr/>
        <p:txBody>
          <a:bodyPr/>
          <a:lstStyle/>
          <a:p>
            <a:pPr>
              <a:defRPr/>
            </a:pPr>
            <a:fld id="{BD3A51B6-83B9-4DB3-AD19-BF098BF5FEF0}" type="slidenum">
              <a:rPr lang="en-US" smtClean="0"/>
              <a:pPr>
                <a:defRPr/>
              </a:pPr>
              <a:t>8</a:t>
            </a:fld>
            <a:endParaRPr lang="en-US"/>
          </a:p>
        </p:txBody>
      </p:sp>
    </p:spTree>
    <p:extLst>
      <p:ext uri="{BB962C8B-B14F-4D97-AF65-F5344CB8AC3E}">
        <p14:creationId xmlns:p14="http://schemas.microsoft.com/office/powerpoint/2010/main" val="2086585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631825"/>
            <a:ext cx="8348662" cy="735421"/>
          </a:xfrm>
        </p:spPr>
        <p:txBody>
          <a:bodyPr/>
          <a:lstStyle/>
          <a:p>
            <a:r>
              <a:rPr lang="en-GB" dirty="0"/>
              <a:t>Guide of content for the </a:t>
            </a:r>
            <a:r>
              <a:rPr lang="en-GB" dirty="0" smtClean="0"/>
              <a:t>SAR</a:t>
            </a:r>
            <a:endParaRPr lang="en-GB" dirty="0"/>
          </a:p>
        </p:txBody>
      </p:sp>
      <p:sp>
        <p:nvSpPr>
          <p:cNvPr id="3" name="Content Placeholder 2"/>
          <p:cNvSpPr>
            <a:spLocks noGrp="1"/>
          </p:cNvSpPr>
          <p:nvPr>
            <p:ph sz="half" idx="1"/>
          </p:nvPr>
        </p:nvSpPr>
        <p:spPr>
          <a:xfrm>
            <a:off x="383223" y="1576252"/>
            <a:ext cx="8363902" cy="4549912"/>
          </a:xfrm>
        </p:spPr>
        <p:txBody>
          <a:bodyPr>
            <a:normAutofit/>
          </a:bodyPr>
          <a:lstStyle/>
          <a:p>
            <a:pPr marL="0" indent="0">
              <a:buNone/>
            </a:pPr>
            <a:endParaRPr lang="lt-LT" sz="2000" dirty="0"/>
          </a:p>
          <a:p>
            <a:pPr marL="0" indent="0">
              <a:buNone/>
            </a:pPr>
            <a:r>
              <a:rPr lang="en-GB" sz="2400" dirty="0" smtClean="0"/>
              <a:t>In </a:t>
            </a:r>
            <a:r>
              <a:rPr lang="en-GB" sz="2400" dirty="0"/>
              <a:t>order to </a:t>
            </a:r>
            <a:r>
              <a:rPr lang="en-GB" sz="2400" b="1" dirty="0"/>
              <a:t>harmonise the contents </a:t>
            </a:r>
            <a:r>
              <a:rPr lang="en-GB" sz="2400" dirty="0"/>
              <a:t>of the SARs, in terms of level of detail, thoroughness, and evaluative character, agencies are expected to follow the guide of content provided </a:t>
            </a:r>
            <a:r>
              <a:rPr lang="lt-LT" sz="2400" dirty="0" err="1" smtClean="0"/>
              <a:t>in</a:t>
            </a:r>
            <a:r>
              <a:rPr lang="lt-LT" sz="2400" dirty="0" smtClean="0"/>
              <a:t> </a:t>
            </a:r>
            <a:r>
              <a:rPr lang="lt-LT" sz="2400" dirty="0" err="1" smtClean="0"/>
              <a:t>the</a:t>
            </a:r>
            <a:r>
              <a:rPr lang="lt-LT" sz="2400" dirty="0" smtClean="0"/>
              <a:t> </a:t>
            </a:r>
            <a:r>
              <a:rPr lang="lt-LT" sz="2400" dirty="0" err="1" smtClean="0"/>
              <a:t>Guidelines</a:t>
            </a:r>
            <a:r>
              <a:rPr lang="lt-LT" sz="2400" dirty="0" smtClean="0"/>
              <a:t> </a:t>
            </a:r>
            <a:r>
              <a:rPr lang="en-GB" sz="2400" dirty="0" smtClean="0"/>
              <a:t>(Annex </a:t>
            </a:r>
            <a:r>
              <a:rPr lang="en-GB" sz="2400" dirty="0"/>
              <a:t>I</a:t>
            </a:r>
            <a:r>
              <a:rPr lang="en-GB" sz="2400" dirty="0" smtClean="0"/>
              <a:t>)</a:t>
            </a:r>
            <a:endParaRPr lang="en-GB" sz="2400"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14.11.2016</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altLang="hu-HU" dirty="0"/>
              <a:t>2</a:t>
            </a:r>
            <a:r>
              <a:rPr lang="en-US" altLang="hu-HU" baseline="30000" dirty="0"/>
              <a:t>nd</a:t>
            </a:r>
            <a:r>
              <a:rPr lang="en-US" altLang="hu-HU" dirty="0"/>
              <a:t> ENQA </a:t>
            </a:r>
            <a:r>
              <a:rPr lang="hu-HU" altLang="hu-HU" dirty="0"/>
              <a:t>Reviewers</a:t>
            </a:r>
            <a:r>
              <a:rPr lang="en-GB" altLang="hu-HU" dirty="0"/>
              <a:t>’ Seminar</a:t>
            </a:r>
            <a:r>
              <a:rPr lang="hu-HU" altLang="hu-HU" dirty="0"/>
              <a:t>, </a:t>
            </a:r>
            <a:r>
              <a:rPr lang="en-GB" altLang="hu-HU" dirty="0"/>
              <a:t>Mannheim</a:t>
            </a:r>
            <a:r>
              <a:rPr lang="hu-HU" altLang="hu-HU" dirty="0"/>
              <a:t>, </a:t>
            </a:r>
            <a:r>
              <a:rPr lang="en-GB" altLang="hu-HU" dirty="0"/>
              <a:t>10-11 November</a:t>
            </a:r>
            <a:r>
              <a:rPr lang="hu-HU" altLang="hu-HU" dirty="0"/>
              <a:t> 2016</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9</a:t>
            </a:fld>
            <a:endParaRPr lang="en-US"/>
          </a:p>
        </p:txBody>
      </p:sp>
      <p:pic>
        <p:nvPicPr>
          <p:cNvPr id="3076" name="Picture 4" descr="Image result for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183" y="3708633"/>
            <a:ext cx="2626536" cy="262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856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NQA">
      <a:dk1>
        <a:sysClr val="windowText" lastClr="000000"/>
      </a:dk1>
      <a:lt1>
        <a:sysClr val="window" lastClr="FFFFFF"/>
      </a:lt1>
      <a:dk2>
        <a:srgbClr val="1F497D"/>
      </a:dk2>
      <a:lt2>
        <a:srgbClr val="FFFFFF"/>
      </a:lt2>
      <a:accent1>
        <a:srgbClr val="0093B3"/>
      </a:accent1>
      <a:accent2>
        <a:srgbClr val="C02A4D"/>
      </a:accent2>
      <a:accent3>
        <a:srgbClr val="9BBB59"/>
      </a:accent3>
      <a:accent4>
        <a:srgbClr val="8064A2"/>
      </a:accent4>
      <a:accent5>
        <a:srgbClr val="2BACE4"/>
      </a:accent5>
      <a:accent6>
        <a:srgbClr val="F79646"/>
      </a:accent6>
      <a:hlink>
        <a:srgbClr val="0093B3"/>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22Sept_9.35hrs_Purpose and main stages of the review process</Template>
  <TotalTime>1725</TotalTime>
  <Words>1170</Words>
  <Application>Microsoft Office PowerPoint</Application>
  <PresentationFormat>On-screen Show (4:3)</PresentationFormat>
  <Paragraphs>146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Wingdings</vt:lpstr>
      <vt:lpstr>Office Theme</vt:lpstr>
      <vt:lpstr>ENQA Agency Reviews –  main changes from the old review process </vt:lpstr>
      <vt:lpstr>Revised model for ENQA Agency Reviews </vt:lpstr>
      <vt:lpstr>Remit of the review</vt:lpstr>
      <vt:lpstr>Remit of the review</vt:lpstr>
      <vt:lpstr>Review panel</vt:lpstr>
      <vt:lpstr>PowerPoint Presentation</vt:lpstr>
      <vt:lpstr>PowerPoint Presentation</vt:lpstr>
      <vt:lpstr>ENQA review coordinator </vt:lpstr>
      <vt:lpstr>Guide of content for the SAR</vt:lpstr>
      <vt:lpstr>Meeting with agency’s resource person </vt:lpstr>
      <vt:lpstr>Template for the final report </vt:lpstr>
      <vt:lpstr>PowerPoint Presentation</vt:lpstr>
      <vt:lpstr>Progress visit</vt:lpstr>
      <vt:lpstr>PowerPoint Presentation</vt:lpstr>
      <vt:lpstr>Thank you!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and main stages of the review process</dc:title>
  <dc:creator>Agnė Tamošiūnaitė</dc:creator>
  <cp:lastModifiedBy>Agnė Grajauskienė</cp:lastModifiedBy>
  <cp:revision>86</cp:revision>
  <cp:lastPrinted>2016-11-09T08:55:58Z</cp:lastPrinted>
  <dcterms:created xsi:type="dcterms:W3CDTF">2016-08-24T13:19:32Z</dcterms:created>
  <dcterms:modified xsi:type="dcterms:W3CDTF">2016-11-14T09:27:56Z</dcterms:modified>
</cp:coreProperties>
</file>